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0"/>
  </p:notesMasterIdLst>
  <p:sldIdLst>
    <p:sldId id="256" r:id="rId2"/>
    <p:sldId id="257" r:id="rId3"/>
    <p:sldId id="258" r:id="rId4"/>
    <p:sldId id="259" r:id="rId5"/>
    <p:sldId id="288" r:id="rId6"/>
    <p:sldId id="289" r:id="rId7"/>
    <p:sldId id="290" r:id="rId8"/>
    <p:sldId id="260" r:id="rId9"/>
    <p:sldId id="342" r:id="rId10"/>
    <p:sldId id="261" r:id="rId11"/>
    <p:sldId id="262" r:id="rId12"/>
    <p:sldId id="263" r:id="rId13"/>
    <p:sldId id="264" r:id="rId14"/>
    <p:sldId id="265" r:id="rId15"/>
    <p:sldId id="266" r:id="rId16"/>
    <p:sldId id="343" r:id="rId17"/>
    <p:sldId id="268" r:id="rId18"/>
    <p:sldId id="344" r:id="rId19"/>
    <p:sldId id="270" r:id="rId20"/>
    <p:sldId id="271" r:id="rId21"/>
    <p:sldId id="285" r:id="rId22"/>
    <p:sldId id="286" r:id="rId23"/>
    <p:sldId id="291" r:id="rId24"/>
    <p:sldId id="292" r:id="rId25"/>
    <p:sldId id="293" r:id="rId26"/>
    <p:sldId id="294" r:id="rId27"/>
    <p:sldId id="295" r:id="rId28"/>
    <p:sldId id="296" r:id="rId29"/>
    <p:sldId id="297" r:id="rId30"/>
    <p:sldId id="298" r:id="rId31"/>
    <p:sldId id="299" r:id="rId32"/>
    <p:sldId id="300" r:id="rId33"/>
    <p:sldId id="361" r:id="rId34"/>
    <p:sldId id="301" r:id="rId35"/>
    <p:sldId id="302" r:id="rId36"/>
    <p:sldId id="303" r:id="rId37"/>
    <p:sldId id="304" r:id="rId38"/>
    <p:sldId id="305" r:id="rId39"/>
    <p:sldId id="306" r:id="rId40"/>
    <p:sldId id="307" r:id="rId41"/>
    <p:sldId id="308" r:id="rId42"/>
    <p:sldId id="309" r:id="rId43"/>
    <p:sldId id="350" r:id="rId44"/>
    <p:sldId id="347" r:id="rId45"/>
    <p:sldId id="345" r:id="rId46"/>
    <p:sldId id="349" r:id="rId47"/>
    <p:sldId id="310" r:id="rId48"/>
    <p:sldId id="311" r:id="rId49"/>
    <p:sldId id="312" r:id="rId50"/>
    <p:sldId id="313" r:id="rId51"/>
    <p:sldId id="314" r:id="rId52"/>
    <p:sldId id="315" r:id="rId53"/>
    <p:sldId id="316" r:id="rId54"/>
    <p:sldId id="317" r:id="rId55"/>
    <p:sldId id="318" r:id="rId56"/>
    <p:sldId id="319" r:id="rId57"/>
    <p:sldId id="320" r:id="rId58"/>
    <p:sldId id="351" r:id="rId59"/>
    <p:sldId id="323" r:id="rId60"/>
    <p:sldId id="324" r:id="rId61"/>
    <p:sldId id="325" r:id="rId62"/>
    <p:sldId id="326" r:id="rId63"/>
    <p:sldId id="327" r:id="rId64"/>
    <p:sldId id="352" r:id="rId65"/>
    <p:sldId id="353" r:id="rId66"/>
    <p:sldId id="330" r:id="rId67"/>
    <p:sldId id="331" r:id="rId68"/>
    <p:sldId id="332" r:id="rId69"/>
    <p:sldId id="333" r:id="rId70"/>
    <p:sldId id="334" r:id="rId71"/>
    <p:sldId id="335" r:id="rId72"/>
    <p:sldId id="336" r:id="rId73"/>
    <p:sldId id="337" r:id="rId74"/>
    <p:sldId id="338" r:id="rId75"/>
    <p:sldId id="339" r:id="rId76"/>
    <p:sldId id="354" r:id="rId77"/>
    <p:sldId id="355" r:id="rId78"/>
    <p:sldId id="360" r:id="rId79"/>
    <p:sldId id="356" r:id="rId80"/>
    <p:sldId id="357" r:id="rId81"/>
    <p:sldId id="358" r:id="rId82"/>
    <p:sldId id="359" r:id="rId83"/>
    <p:sldId id="362" r:id="rId84"/>
    <p:sldId id="363" r:id="rId85"/>
    <p:sldId id="364" r:id="rId86"/>
    <p:sldId id="365" r:id="rId87"/>
    <p:sldId id="366" r:id="rId88"/>
    <p:sldId id="341" r:id="rId89"/>
  </p:sldIdLst>
  <p:sldSz cx="24384000" cy="13716000"/>
  <p:notesSz cx="6858000" cy="9144000"/>
  <p:embeddedFontLst>
    <p:embeddedFont>
      <p:font typeface="Comic Sans MS" panose="030F0902030302020204" pitchFamily="66" charset="0"/>
      <p:regular r:id="rId91"/>
      <p:bold r:id="rId92"/>
      <p:italic r:id="rId93"/>
      <p:boldItalic r:id="rId94"/>
    </p:embeddedFont>
    <p:embeddedFont>
      <p:font typeface="Helvetica Neue" panose="02000503000000020004"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08" roundtripDataSignature="AMtx7mjDgulpRfrsL6qo6fZqxxvxupOv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644"/>
    <a:srgbClr val="00AA8D"/>
    <a:srgbClr val="EB220C"/>
    <a:srgbClr val="16E7CF"/>
    <a:srgbClr val="FE9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FFABC8-C7FE-5336-D6D8-D9A7CF6B1EDB}" v="86" dt="2023-07-06T16:40:33.217"/>
  </p1510:revLst>
</p1510:revInfo>
</file>

<file path=ppt/tableStyles.xml><?xml version="1.0" encoding="utf-8"?>
<a:tblStyleLst xmlns:a="http://schemas.openxmlformats.org/drawingml/2006/main" def="{0EBF20A5-B804-4EAC-AE01-2CF047572035}">
  <a:tblStyle styleId="{0EBF20A5-B804-4EAC-AE01-2CF047572035}" styleName="Table_0">
    <a:wholeTbl>
      <a:tcTxStyle b="off"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381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381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381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0"/>
    <p:restoredTop sz="83892" autoAdjust="0"/>
  </p:normalViewPr>
  <p:slideViewPr>
    <p:cSldViewPr snapToGrid="0">
      <p:cViewPr varScale="1">
        <p:scale>
          <a:sx n="37" d="100"/>
          <a:sy n="37" d="100"/>
        </p:scale>
        <p:origin x="146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8"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font" Target="fonts/font6.fntdata"/><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 name="Google Shape;74;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Going over last week’s lab</a:t>
            </a:r>
            <a:endParaRPr/>
          </a:p>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How to improve results</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prepare to discuss lab 4 key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So here (click) is a funny little shape. Let’s call it the selection space (click). Some of you might be very familiar with this concept, although called differently, which I will connect later. If so, feel free to zoom out a bit. This is really important stuff here, so we will need to cover it.  </a:t>
            </a: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This entire rectangle represents all of the results our model gives us. </a:t>
            </a: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Let me give an example. Let’s say our model has to predict whether or not a person has covid. Yes or no, so this is classification. This entire rectangle represents all the decisions our models makes, positive or negative, on the patients that we run through the model.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First, we start with the small light green triangle. Here, the small green triangle represents…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 name="Google Shape;157;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…all the cases when our model classifies a patient as positive and the patient is indeed positive. So light green triangle is when our model did its job correctly.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small light red section…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…represents all the times where our model classifies a patient as positive and the patient is actually negative. So light red triangle is when our model did its job incorrectly.</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Next up is the big dark green shape,…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…which represents cases where our model classifies a patient as negative and the patient is indeed negative. So a big dark green shape is when our model did its job correctly.</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Lastly, the big dark red shape…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 great! Let’s now tackle precision. (Click)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Accuracy is, (click, read), (click, read.)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Meaning, it is the measure of the overall ability of our model — the number of cases where it was correct divided by the total number of cases, TAKE QUESTIONS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You may be able to spot a potential issue already, which is that this equation is a bit naive. It sidesteps a lot of the complexity of the classification by only worrying about big picture information.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But don’t get me wrong, accuracy has plenty of use cases. For example, in last week’s lab, the accuracy number is actually what we got from using classifier.score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 great! Let’s now tackle precision. (Click)</a:t>
            </a:r>
            <a:endParaRPr/>
          </a:p>
        </p:txBody>
      </p:sp>
    </p:spTree>
    <p:extLst>
      <p:ext uri="{BB962C8B-B14F-4D97-AF65-F5344CB8AC3E}">
        <p14:creationId xmlns:p14="http://schemas.microsoft.com/office/powerpoint/2010/main" val="4070402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the case of precision, we have, (click, read), (click, read.)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Meaning, it is the measure of the, well, preciseness of the model.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Notice how all the terms here are triangles. Triangles represent times when our model selects positive. Essentially, this equation boils down to: “when we select positive, how often is that correct?” TAKE QUESTIONS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 great! Let’s now tackle precision. (Click)</a:t>
            </a:r>
            <a:endParaRPr/>
          </a:p>
        </p:txBody>
      </p:sp>
    </p:spTree>
    <p:extLst>
      <p:ext uri="{BB962C8B-B14F-4D97-AF65-F5344CB8AC3E}">
        <p14:creationId xmlns:p14="http://schemas.microsoft.com/office/powerpoint/2010/main" val="2991035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4" name="Google Shape;324;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For recall, it is (click, read), (click, read).</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This is a measure of how much of what we need to select is actually selected.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That probably didn’t make sense, let me explain a bit more. The pattern here is slightly harder to spot: its that all the shapes involved in this equation represent cases where the patient is positive.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Recall essentially boils down to “when there’s a patient that’s positive, how often can we recognize it?”</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TAKE QUESTIONS (click)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Let’s first start by reviewing last week’s lab.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let’s summarize. Accuracy is the overall ability of the model. Precision is the amount of the selection that’s actually correct. Recall is the amount of what needs to be selected that’s actually selected. TAKE QUESTIONS. (click).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TRANSITION SLIDE NO TOUCHIE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8" name="Google Shape;598;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Alright, so all those fractions with triangles and notched rectangles we just covered do actually translate over into actual equations, and here they are.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 green triangle represents true positives (click), the red triangle represents false positives (click), the green rectangle represents a true negative (click), and the red rectangle represents a false negative(click).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6" name="Google Shape;626;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are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6" name="Google Shape;716;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Lets think back to those three equations we talked about earlier. The number of true positives in this case would be (click) exactly zero since our model never chooses yes. However, the number of true negatives is in the hundreds of millions. These are the patients that don’t have progeria that our model correctly identified as not having progeria. In this case here, we see that our accuracy will be basically equal to 1, or 100%, despite having a completely useless model. Instead, what we should have used is recall (click), which takes the number of true positives, which is zero in this case, and divides it by the number of true positives and false negatives. The recall of our model is, 0%, which is a much better representation of this hypothetical model.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 in different cases, you should use different metrics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2" name="Google Shape;742;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transition over to prof. liu</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5" name="Google Shape;755;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Radar technology started in WWII, During its early development in WWII, radar played a pivotal role in detecting and intercepting enemy aircraft, greatly improving the effectiveness of air defense systems. Radar detects aircraft by emitting radio waves that bounce off the aircraft and return to the radar antenna, allowing the radar to determine the location, speed, and direction of the aircraft.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What about precision recall if my threshold is here? </a:t>
            </a: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why is it that high recall no precision?</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What about this case?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8" name="Google Shape;788;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why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 name="Google Shape;89;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There were some changes you could have made that would make your model better, (click) and some that would make it worse.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But first, (click) what does a better model even mean? I guess you could say a better model is one where the loss keeps going down, but loss is a bit of an abstract quantity. it’s hard to intuitively get a sense of what loss represents.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For example, if you think back to last week’s classes, (click) we mentioned that one way to measure loss is through the squared sum of all the distances from each point to the line. I don’t know about you but that’s pretty hard for me to visualize.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5" name="Google Shape;795;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why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it stands for </a:t>
            </a:r>
            <a:r>
              <a:rPr lang="en-US" sz="2200" dirty="0" err="1">
                <a:latin typeface="Helvetica Neue"/>
                <a:ea typeface="Helvetica Neue"/>
                <a:cs typeface="Helvetica Neue"/>
                <a:sym typeface="Helvetica Neue"/>
              </a:rPr>
              <a:t>reciever</a:t>
            </a:r>
            <a:r>
              <a:rPr lang="en-US" sz="2200" dirty="0">
                <a:latin typeface="Helvetica Neue"/>
                <a:ea typeface="Helvetica Neue"/>
                <a:cs typeface="Helvetica Neue"/>
                <a:sym typeface="Helvetica Neue"/>
              </a:rPr>
              <a:t> operation curve, which I think is super cool. How do we get this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3" name="Google Shape;823;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dirty="0"/>
              <a:t>AUC is one number that evaluates how your models work under different thresholds. IN other words, it condenses information to one number. In such cases, almost always we will lose some information at the </a:t>
            </a:r>
            <a:r>
              <a:rPr lang="en-US" dirty="0" err="1"/>
              <a:t>benfit</a:t>
            </a:r>
            <a:r>
              <a:rPr lang="en-US" dirty="0"/>
              <a:t> of convenience. </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3" name="Google Shape;823;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Take questions, transition back to Jiaming’s section.</a:t>
            </a:r>
            <a:endParaRPr/>
          </a:p>
        </p:txBody>
      </p:sp>
    </p:spTree>
    <p:extLst>
      <p:ext uri="{BB962C8B-B14F-4D97-AF65-F5344CB8AC3E}">
        <p14:creationId xmlns:p14="http://schemas.microsoft.com/office/powerpoint/2010/main" val="3064985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Ok, so after all this, what actually makes a model fit better? It all has to do with data. There’s a common principle in computer science: garbage in, garbage out. If you don’t have good inputs, then you shouldn’t expect your outputs to be any good either. You can get better inputs by (click) adding more data, (click) balancing your data, (click) or normalizing your data.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8" name="Google Shape;848;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(click) Let’s focus first on adding more data (click).</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4" name="Google Shape;864;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Let’s think back to the wine dataset, and for simplicity sake we only consider two things: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Wine Quality, which we will graph on the y-axis. Remember, this is what our model is trying to predict.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Wine Acidity, which we will graph on the x-axis. This is what our model will take in as input.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we try to train our model with only, let’s say 3 datapoints, it won’t perform particularly well for various reasons.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0" name="Google Shape;880;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Maybe the few data points we used for training happened to be outliers or maybe their data is inaccurate like this example demonstrates. Then the result will be a model that is completely unusable. </a:t>
            </a: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 The relationship between features and the number of needed data samples</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TRANSITION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there should be some way to easily and intuitively measure how good a model is performing. Something called accuracy is fairly common, and you’ve probably seen accuracy show up in, say a covid test.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But there’s also these other two ways that I want to mention. (click) Precision and recall. Now, there’s always the assumption that accuracy is good enough to quantify everything, but I hope I can convince you otherwise today in this lecture.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Let’s begin by exploring each of these 3 metrics.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8" name="Google Shape;938;p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Or maybe the few points that were used don’t tell the whole story about the dataset. The result here is that the model doesn’t generalize to the underlying trend of a set of data.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2" name="Google Shape;982;p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So how do you fix not having enough data? Well, simply add more data. (click) So long as the data is collected and used consistently, adding more data for your model to train on will generally improve its performance. </a:t>
            </a:r>
          </a:p>
          <a:p>
            <a:pPr marL="0" lvl="0" indent="0" algn="l" rtl="0">
              <a:lnSpc>
                <a:spcPct val="117999"/>
              </a:lnSpc>
              <a:spcBef>
                <a:spcPts val="0"/>
              </a:spcBef>
              <a:spcAft>
                <a:spcPts val="0"/>
              </a:spcAft>
              <a:buNone/>
            </a:pPr>
            <a:endParaRPr lang="en-US"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Connect having more data is also related to reducing variance (as discussed in debugging lecture). </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1" name="Google Shape;1001;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So how do you fix not having enough data? Well, … simply add more data. (click) So long as the data is collected and used consistently, adding more data for your model to train on will generally improve its performance. (click)</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One extra thing to note is that you don’t always have to go out and collect more data to increase the amount of data. There is a technique called Data Augmentation where you can adjust already existing samples of data to generate additional samples. For example, if your dataset has images, maybe you adjust the contrast or saturation of the image or flip the image horizontally or maybe crop off an edge of the image. However, this isn’t really possible for the dataset’s we’re using. </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More data is not only more datapoints. It has another meaning. Can anyone think of it? Let’s take a look at the next slide. </a:t>
            </a:r>
            <a:endParaRPr dirty="0"/>
          </a:p>
        </p:txBody>
      </p:sp>
    </p:spTree>
    <p:extLst>
      <p:ext uri="{BB962C8B-B14F-4D97-AF65-F5344CB8AC3E}">
        <p14:creationId xmlns:p14="http://schemas.microsoft.com/office/powerpoint/2010/main" val="283293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also have a meaning of diverse. So it generalizes better. Talk about generalization. </a:t>
            </a:r>
          </a:p>
        </p:txBody>
      </p:sp>
    </p:spTree>
    <p:extLst>
      <p:ext uri="{BB962C8B-B14F-4D97-AF65-F5344CB8AC3E}">
        <p14:creationId xmlns:p14="http://schemas.microsoft.com/office/powerpoint/2010/main" val="389450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means different background, different lighting conditions (especially for image classification).</a:t>
            </a:r>
          </a:p>
        </p:txBody>
      </p:sp>
    </p:spTree>
    <p:extLst>
      <p:ext uri="{BB962C8B-B14F-4D97-AF65-F5344CB8AC3E}">
        <p14:creationId xmlns:p14="http://schemas.microsoft.com/office/powerpoint/2010/main" val="3542467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1589944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2" name="Google Shape;1032;p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As a quick reminder, (click) models are R n to R m functions. N inputs, N outputs.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9" name="Google Shape;1049;p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*change graphics, remove box</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2" name="Google Shape;1062;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*show line wiggling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9" name="Google Shape;679;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Progeria is an extremely rare disease that affects just over a hundred patients in the US. Progeria can be identified by the deformed nucleus within a cell. So, (click) let’s say we have a dataset of ALL the hundreds of millions of American pediatric patients… </a:t>
            </a:r>
            <a:endParaRPr/>
          </a:p>
        </p:txBody>
      </p:sp>
    </p:spTree>
    <p:extLst>
      <p:ext uri="{BB962C8B-B14F-4D97-AF65-F5344CB8AC3E}">
        <p14:creationId xmlns:p14="http://schemas.microsoft.com/office/powerpoint/2010/main" val="20189717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8" name="Google Shape;1078;p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 more data, the more likely our model will generalize to the data</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1" name="Google Shape;110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3" name="Google Shape;112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3" name="Google Shape;1173;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5" name="Google Shape;122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2" name="Google Shape;1252;p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We have some statistical assumption here!</a:t>
            </a:r>
            <a:endParaRPr/>
          </a:p>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We are assuming that our data is uniformly, randomly drawn</a:t>
            </a:r>
            <a:endParaRPr/>
          </a:p>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IF we meet for conditions for inference, this works. If NOT, we will address this more during data bias lecture in the end.</a:t>
            </a:r>
            <a:endParaRPr/>
          </a:p>
          <a:p>
            <a:pPr marL="279400" lvl="0" indent="-279400" algn="l" rtl="0">
              <a:lnSpc>
                <a:spcPct val="117999"/>
              </a:lnSpc>
              <a:spcBef>
                <a:spcPts val="0"/>
              </a:spcBef>
              <a:spcAft>
                <a:spcPts val="0"/>
              </a:spcAft>
              <a:buSzPts val="2706"/>
              <a:buFont typeface="Helvetica Neue"/>
              <a:buChar char="-"/>
            </a:pPr>
            <a:r>
              <a:rPr lang="en-US" sz="2200">
                <a:latin typeface="Helvetica Neue"/>
                <a:ea typeface="Helvetica Neue"/>
                <a:cs typeface="Helvetica Neue"/>
                <a:sym typeface="Helvetica Neue"/>
              </a:rPr>
              <a:t>E.g. davis weather can’t predict global weather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31114879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6" name="Google Shape;1296;p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and a bit of logistic functions (click).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8" name="Google Shape;688;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want to determine if any of the hundreds of millions of patients have progeria, so, we make a model that predict, either yes or no, whether a patient has progeria.</a:t>
            </a:r>
            <a:endParaRPr/>
          </a:p>
        </p:txBody>
      </p:sp>
    </p:spTree>
    <p:extLst>
      <p:ext uri="{BB962C8B-B14F-4D97-AF65-F5344CB8AC3E}">
        <p14:creationId xmlns:p14="http://schemas.microsoft.com/office/powerpoint/2010/main" val="22177411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3" name="Google Shape;1303;p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an ideal world (click), we would have a perfectly even balance of data. For the wine dataset, it would be exactly 50% white wine and 50% red wine. Unfortunately (click), we don’t live in a perfect world (click).</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4" name="Google Shape;1314;p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reality, the dataset looks something like this.</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5000 samples of white wine,</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but only 1600 samples of red wine.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so, what are the consequences of this uneven split? Let’s see what happens when a logistical model tries to fit this dataset.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6" name="Google Shape;1326;p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{line 1}</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{line 2}</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{line 3}</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this exaggerated picture, we have 3 possible ways a model can conceivably fit this dataset. In the bottom left here,</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you see there’s a lot of data points representing white wine, so the line is pretty well defined here. Visually, this means all the lines are closer together.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4" name="Google Shape;1354;p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the top right however, you can see that the lines are a lot more divergent.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You can think of this from the model’s perspective, it wants to minimize the total distances to every point. So, the easiest way for it to decrease the total distances is to bend more around the white wine data where more of the points are, and it can care less about the red wine because there’s less points.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In general, the more balanced your data is, the more accurate your model will be.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(click) Let’s focus first on adding more data (click).</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if data isn’t perfect: small # of datapoints=more fluctuation, more datapoint s=less fluctuation</a:t>
            </a:r>
          </a:p>
          <a:p>
            <a:pPr marL="0" lvl="0" indent="0" algn="l" rtl="0">
              <a:lnSpc>
                <a:spcPct val="117999"/>
              </a:lnSpc>
              <a:spcBef>
                <a:spcPts val="0"/>
              </a:spcBef>
              <a:spcAft>
                <a:spcPts val="0"/>
              </a:spcAft>
              <a:buNone/>
            </a:pPr>
            <a:endParaRPr lang="en-US"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How to deal with imbalanced data?</a:t>
            </a:r>
            <a:endParaRPr dirty="0"/>
          </a:p>
        </p:txBody>
      </p:sp>
    </p:spTree>
    <p:extLst>
      <p:ext uri="{BB962C8B-B14F-4D97-AF65-F5344CB8AC3E}">
        <p14:creationId xmlns:p14="http://schemas.microsoft.com/office/powerpoint/2010/main" val="40067175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682584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1" name="Google Shape;1401;p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Here’s another hypothetical dataset. We have the Sulfur Dioxide of the wine on the x-axis and the quality of the wine on the y-axis. There are two classes of wine here, red and wine, each labeled with its corresponding color.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The goal here is a bit different from the normal regression problem. Here we want to fit a line that best separates the two classes.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We can see that the numbers for residual sugar are a lot larger than that for wine quality: </a:t>
            </a:r>
            <a:r>
              <a:rPr lang="en-US" sz="2200">
                <a:latin typeface="Helvetica Neue"/>
                <a:ea typeface="Helvetica Neue"/>
                <a:cs typeface="Helvetica Neue"/>
                <a:sym typeface="Helvetica Neue"/>
              </a:rPr>
              <a:t>Wine acidity </a:t>
            </a:r>
            <a:r>
              <a:rPr lang="en-US" sz="2200" dirty="0">
                <a:latin typeface="Helvetica Neue"/>
                <a:ea typeface="Helvetica Neue"/>
                <a:cs typeface="Helvetica Neue"/>
                <a:sym typeface="Helvetica Neue"/>
              </a:rPr>
              <a:t>only goes up to a maximum of 10 while residual sugar can go up to </a:t>
            </a:r>
            <a:r>
              <a:rPr lang="en-US" sz="2200">
                <a:latin typeface="Helvetica Neue"/>
                <a:ea typeface="Helvetica Neue"/>
                <a:cs typeface="Helvetica Neue"/>
                <a:sym typeface="Helvetica Neue"/>
              </a:rPr>
              <a:t>about 120.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There’s a problem here, and it may not be obvious at first, but it’s important. To demonstrate, let’s once again try to fit this data with a line that best separates the two classes. </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8" name="Google Shape;1458;p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And here’s what the separation line looks like.</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Ok, nothing terrible right?</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But let’s get the equation of that line (click), and here’s where problems start happening.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It looks something like this. That constant for y is 3, which is disproportionately large in comparison to the constant of x, which is just 1. This basically means that Acidity has a larger impact on the output of the model simply because its numbers have a larger range.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This may be fine when we only have 2 variables, but as we add even more dimensions, the Acidity value is going to drown out the values of any other input we add. </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200" dirty="0">
                <a:latin typeface="Helvetica Neue"/>
                <a:ea typeface="Helvetica Neue"/>
                <a:cs typeface="Helvetica Neue"/>
                <a:sym typeface="Helvetica Neue"/>
              </a:rPr>
              <a:t>So how do we solve this? Once again, it has to do with our data. We need to re-distribute our data but instead using a smaller range of numbers. Let’s say we want all our data to be distributed between 0 and 1. (click)</a:t>
            </a:r>
            <a:endParaRPr lang="en-US" dirty="0"/>
          </a:p>
          <a:p>
            <a:pPr marL="0" lvl="0" indent="0" algn="l" rtl="0">
              <a:lnSpc>
                <a:spcPct val="117999"/>
              </a:lnSpc>
              <a:spcBef>
                <a:spcPts val="0"/>
              </a:spcBef>
              <a:spcAft>
                <a:spcPts val="0"/>
              </a:spcAft>
              <a:buNone/>
            </a:pP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8" name="Google Shape;1518;p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Once again, it has to do with our data. We need to re-distribute our data but instead using a smaller range of numbers. Let’s say we want all our data to be distributed between 0 and 1. (click)</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5" name="Google Shape;1575;p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As we scale all the data to the desired range, notice how that the trend in the data remains the same. We aren’t drastically altering our data, just scaling them by a certain amount. And let’s see what our line and its equation looks like now. (click) (click)</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And its constants look a lot better! (click)</a:t>
            </a:r>
            <a:endParaRPr dirty="0"/>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dirty="0">
                <a:latin typeface="Helvetica Neue"/>
                <a:ea typeface="Helvetica Neue"/>
                <a:cs typeface="Helvetica Neue"/>
                <a:sym typeface="Helvetica Neue"/>
              </a:rPr>
              <a:t>This process of scaling data is called normalization. (click) When working with normalized data, models can more easily generalize to patterns.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0" name="Google Shape;700;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Now, let me propose a hypothetical model. Lets say, in this model, we take in all the data for one patient, including the nucleus structure, height, allergies, and all other biometrics. And, instead of doing some heavy computations, we just always output (click) no. No progeria. This seems strange, that’s a horrible model. And you would be correct, it doesn’t do anything. However, when we calculate its accuracy, (click) it’s nearly 100%. </a:t>
            </a:r>
            <a:endParaRPr/>
          </a:p>
        </p:txBody>
      </p:sp>
    </p:spTree>
    <p:extLst>
      <p:ext uri="{BB962C8B-B14F-4D97-AF65-F5344CB8AC3E}">
        <p14:creationId xmlns:p14="http://schemas.microsoft.com/office/powerpoint/2010/main" val="4739326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9" name="Google Shape;1639;p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…which tends to be a lot more acidic than both red and white wine.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this presents a pretty big problem,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how are we supposed to fit this???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could do something like this,</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but it completely misses the red wine data.</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4" name="Google Shape;1674;p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Or something like this, which completely misses the champagne,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9" name="Google Shape;1709;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This misses the white wine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4" name="Google Shape;1744;p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And this is a compromise between all of those lines but doesn’t represent any of the data particularly well.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9" name="Google Shape;1779;p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what I’m trying to show here is that,</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when you have datapoints that are not close to each other, also known as non-normalized data, it’s hard to fit it well with a model.</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Of course, there’s a solution. Since our problem is that the data is too far away from each other, we can just, squeeze them together.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7" name="Google Shape;1817;p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This is called normalization. It involves a lot of statistics and stuff about distributions and that’s out of scope, but here’s the general idea.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In this normalized graph, the champagne is still more acidic than the red and white wine and the red wine is more acidic than the white wine as it was in the previous graph. However, here the data points as a whole are a lot closer together.</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Now it’s relatively easier to draw a good line representing the entire dataset.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13144966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4522543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6" name="Google Shape;856;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(click) Let’s focus first on adding more data (click).</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data isn’t perfect: small # of datapoints=more fluctuation, more datapoint s=less fluctuation</a:t>
            </a:r>
            <a:endParaRPr/>
          </a:p>
        </p:txBody>
      </p:sp>
    </p:spTree>
    <p:extLst>
      <p:ext uri="{BB962C8B-B14F-4D97-AF65-F5344CB8AC3E}">
        <p14:creationId xmlns:p14="http://schemas.microsoft.com/office/powerpoint/2010/main" val="33714408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extLst>
      <p:ext uri="{BB962C8B-B14F-4D97-AF65-F5344CB8AC3E}">
        <p14:creationId xmlns:p14="http://schemas.microsoft.com/office/powerpoint/2010/main" val="933095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there should be some way to easily and intuitively measure how good a model is performing. Something called accuracy is fairly common, and you’ve probably seen accuracy show up in, say a covid test.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But there’s also these other two ways that I want to mention. (click) Precision and recall. Now, there’s always the assumption that accuracy is good enough to quantify everything, but I hope I can convince you otherwise today in this lecture.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Let’s begin by exploring each of these 3 metrics.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dirty="0"/>
              <a:t>There are three types of missing data. </a:t>
            </a:r>
          </a:p>
          <a:p>
            <a:pPr marL="0" lvl="0" indent="0" algn="l" rtl="0">
              <a:lnSpc>
                <a:spcPct val="117999"/>
              </a:lnSpc>
              <a:spcBef>
                <a:spcPts val="0"/>
              </a:spcBef>
              <a:spcAft>
                <a:spcPts val="0"/>
              </a:spcAft>
              <a:buNone/>
            </a:pPr>
            <a:r>
              <a:rPr lang="en-US" b="1" dirty="0"/>
              <a:t>MAR: Definition</a:t>
            </a:r>
            <a:r>
              <a:rPr lang="en-US" dirty="0"/>
              <a:t>: The probability of a data point being missing is related to the observed data but not the missing data </a:t>
            </a:r>
            <a:r>
              <a:rPr lang="en-US" dirty="0" err="1"/>
              <a:t>itself.</a:t>
            </a:r>
            <a:r>
              <a:rPr lang="en-US" b="1" dirty="0" err="1"/>
              <a:t>Implication</a:t>
            </a:r>
            <a:r>
              <a:rPr lang="en-US" dirty="0"/>
              <a:t>: The missingness can be explained by other observed variables in the </a:t>
            </a:r>
            <a:r>
              <a:rPr lang="en-US" dirty="0" err="1"/>
              <a:t>dataset.</a:t>
            </a:r>
            <a:r>
              <a:rPr lang="en-US" b="1" dirty="0" err="1"/>
              <a:t>Example</a:t>
            </a:r>
            <a:r>
              <a:rPr lang="en-US" dirty="0"/>
              <a:t>: In a medical study, younger patients might be less likely to report their income, but given their age, the missingness of income is random.</a:t>
            </a:r>
          </a:p>
          <a:p>
            <a:r>
              <a:rPr lang="en-US" dirty="0"/>
              <a:t>MNAR: </a:t>
            </a:r>
            <a:r>
              <a:rPr lang="en-US" b="1" dirty="0"/>
              <a:t>Missing Not at Random (MNAR)</a:t>
            </a:r>
          </a:p>
          <a:p>
            <a:pPr>
              <a:buFont typeface="Arial" panose="020B0604020202020204" pitchFamily="34" charset="0"/>
              <a:buChar char="•"/>
            </a:pPr>
            <a:r>
              <a:rPr lang="en-US" b="1" dirty="0"/>
              <a:t>Definition</a:t>
            </a:r>
            <a:r>
              <a:rPr lang="en-US" dirty="0"/>
              <a:t>: The probability of a data point being missing is related to the missing data itself.</a:t>
            </a:r>
          </a:p>
          <a:p>
            <a:pPr>
              <a:buFont typeface="Arial" panose="020B0604020202020204" pitchFamily="34" charset="0"/>
              <a:buChar char="•"/>
            </a:pPr>
            <a:r>
              <a:rPr lang="en-US" b="1" dirty="0"/>
              <a:t>Implication</a:t>
            </a:r>
            <a:r>
              <a:rPr lang="en-US" dirty="0"/>
              <a:t>: The missingness is systematic and depends on unobserved data, which can lead to biased analyses if not properly addressed.</a:t>
            </a:r>
          </a:p>
          <a:p>
            <a:pPr>
              <a:buFont typeface="Arial" panose="020B0604020202020204" pitchFamily="34" charset="0"/>
              <a:buChar char="•"/>
            </a:pPr>
            <a:r>
              <a:rPr lang="en-US" b="1" dirty="0"/>
              <a:t>Example</a:t>
            </a:r>
            <a:r>
              <a:rPr lang="en-US" dirty="0"/>
              <a:t>: People with higher incomes are less likely to report their income on a survey, and this missingness cannot be fully explained by other variables.</a:t>
            </a:r>
          </a:p>
          <a:p>
            <a:pPr marL="0" lvl="0" indent="0" algn="l" rtl="0">
              <a:lnSpc>
                <a:spcPct val="117999"/>
              </a:lnSpc>
              <a:spcBef>
                <a:spcPts val="0"/>
              </a:spcBef>
              <a:spcAft>
                <a:spcPts val="0"/>
              </a:spcAft>
              <a:buNone/>
            </a:pPr>
            <a:r>
              <a:rPr lang="en-US" dirty="0"/>
              <a:t>The second and third cases, we have to take care of them more carefully. Usually with domain knowledge. </a:t>
            </a:r>
            <a:endParaRPr dirty="0"/>
          </a:p>
        </p:txBody>
      </p:sp>
    </p:spTree>
    <p:extLst>
      <p:ext uri="{BB962C8B-B14F-4D97-AF65-F5344CB8AC3E}">
        <p14:creationId xmlns:p14="http://schemas.microsoft.com/office/powerpoint/2010/main" val="11663892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extLst>
      <p:ext uri="{BB962C8B-B14F-4D97-AF65-F5344CB8AC3E}">
        <p14:creationId xmlns:p14="http://schemas.microsoft.com/office/powerpoint/2010/main" val="12135760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t>
            </a:r>
          </a:p>
        </p:txBody>
      </p:sp>
    </p:spTree>
    <p:extLst>
      <p:ext uri="{BB962C8B-B14F-4D97-AF65-F5344CB8AC3E}">
        <p14:creationId xmlns:p14="http://schemas.microsoft.com/office/powerpoint/2010/main" val="38248789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Both b) and c)</a:t>
            </a:r>
          </a:p>
        </p:txBody>
      </p:sp>
    </p:spTree>
    <p:extLst>
      <p:ext uri="{BB962C8B-B14F-4D97-AF65-F5344CB8AC3E}">
        <p14:creationId xmlns:p14="http://schemas.microsoft.com/office/powerpoint/2010/main" val="6508263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0" name="Google Shape;1860;p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More Data: adding more data to your dataset to get a more accurate model</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Balanced Data: making sure there’s even amounts of each type of data to get a more accurate model.</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Normalized Data: making sure all your data points have values close to one another to get a more accurate model.</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Now then, (click) let’s move on to with the lab</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So here (click) is a funny little shape. Let’s call it the selection space (click).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This entire rectangle represents all of the results our model gives us.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Let me give an example. Let’s say our model has to predict whether or not a person has covid. Yes or no, so this is classification. This entire rectangle represents all the decisions our models makes, positive or negative, on the patients that we run through the model. </a:t>
            </a:r>
            <a:endParaRPr/>
          </a:p>
          <a:p>
            <a:pPr marL="0" lvl="0" indent="0" algn="l" rtl="0">
              <a:lnSpc>
                <a:spcPct val="117999"/>
              </a:lnSpc>
              <a:spcBef>
                <a:spcPts val="0"/>
              </a:spcBef>
              <a:spcAft>
                <a:spcPts val="0"/>
              </a:spcAft>
              <a:buNone/>
            </a:pPr>
            <a:endParaRPr sz="2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First, we start with the small light green triangle. Here, the small green triangle represents…</a:t>
            </a:r>
            <a:endParaRPr/>
          </a:p>
        </p:txBody>
      </p:sp>
    </p:spTree>
    <p:extLst>
      <p:ext uri="{BB962C8B-B14F-4D97-AF65-F5344CB8AC3E}">
        <p14:creationId xmlns:p14="http://schemas.microsoft.com/office/powerpoint/2010/main" val="3935665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89"/>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89"/>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89"/>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8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8"/>
        <p:cNvGrpSpPr/>
        <p:nvPr/>
      </p:nvGrpSpPr>
      <p:grpSpPr>
        <a:xfrm>
          <a:off x="0" y="0"/>
          <a:ext cx="0" cy="0"/>
          <a:chOff x="0" y="0"/>
          <a:chExt cx="0" cy="0"/>
        </a:xfrm>
      </p:grpSpPr>
      <p:sp>
        <p:nvSpPr>
          <p:cNvPr id="49" name="Google Shape;49;p98"/>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0" name="Google Shape;50;p98"/>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1" name="Google Shape;51;p98"/>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2" name="Google Shape;52;p9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53"/>
        <p:cNvGrpSpPr/>
        <p:nvPr/>
      </p:nvGrpSpPr>
      <p:grpSpPr>
        <a:xfrm>
          <a:off x="0" y="0"/>
          <a:ext cx="0" cy="0"/>
          <a:chOff x="0" y="0"/>
          <a:chExt cx="0" cy="0"/>
        </a:xfrm>
      </p:grpSpPr>
      <p:sp>
        <p:nvSpPr>
          <p:cNvPr id="54" name="Google Shape;54;p99"/>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5" name="Google Shape;55;p9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56"/>
        <p:cNvGrpSpPr/>
        <p:nvPr/>
      </p:nvGrpSpPr>
      <p:grpSpPr>
        <a:xfrm>
          <a:off x="0" y="0"/>
          <a:ext cx="0" cy="0"/>
          <a:chOff x="0" y="0"/>
          <a:chExt cx="0" cy="0"/>
        </a:xfrm>
      </p:grpSpPr>
      <p:sp>
        <p:nvSpPr>
          <p:cNvPr id="57" name="Google Shape;57;p100"/>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8" name="Google Shape;58;p100"/>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9" name="Google Shape;59;p10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0"/>
        <p:cNvGrpSpPr/>
        <p:nvPr/>
      </p:nvGrpSpPr>
      <p:grpSpPr>
        <a:xfrm>
          <a:off x="0" y="0"/>
          <a:ext cx="0" cy="0"/>
          <a:chOff x="0" y="0"/>
          <a:chExt cx="0" cy="0"/>
        </a:xfrm>
      </p:grpSpPr>
      <p:sp>
        <p:nvSpPr>
          <p:cNvPr id="61" name="Google Shape;61;p101"/>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2" name="Google Shape;62;p101"/>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3" name="Google Shape;63;p10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64"/>
        <p:cNvGrpSpPr/>
        <p:nvPr/>
      </p:nvGrpSpPr>
      <p:grpSpPr>
        <a:xfrm>
          <a:off x="0" y="0"/>
          <a:ext cx="0" cy="0"/>
          <a:chOff x="0" y="0"/>
          <a:chExt cx="0" cy="0"/>
        </a:xfrm>
      </p:grpSpPr>
      <p:sp>
        <p:nvSpPr>
          <p:cNvPr id="65" name="Google Shape;65;p102"/>
          <p:cNvSpPr>
            <a:spLocks noGrp="1"/>
          </p:cNvSpPr>
          <p:nvPr>
            <p:ph type="pic" idx="2"/>
          </p:nvPr>
        </p:nvSpPr>
        <p:spPr>
          <a:xfrm>
            <a:off x="15760700" y="1016000"/>
            <a:ext cx="7439099" cy="5949678"/>
          </a:xfrm>
          <a:prstGeom prst="rect">
            <a:avLst/>
          </a:prstGeom>
          <a:noFill/>
          <a:ln>
            <a:noFill/>
          </a:ln>
        </p:spPr>
      </p:sp>
      <p:sp>
        <p:nvSpPr>
          <p:cNvPr id="66" name="Google Shape;66;p102"/>
          <p:cNvSpPr>
            <a:spLocks noGrp="1"/>
          </p:cNvSpPr>
          <p:nvPr>
            <p:ph type="pic" idx="3"/>
          </p:nvPr>
        </p:nvSpPr>
        <p:spPr>
          <a:xfrm>
            <a:off x="13500100" y="3978275"/>
            <a:ext cx="10439400" cy="12150181"/>
          </a:xfrm>
          <a:prstGeom prst="rect">
            <a:avLst/>
          </a:prstGeom>
          <a:noFill/>
          <a:ln>
            <a:noFill/>
          </a:ln>
        </p:spPr>
      </p:sp>
      <p:sp>
        <p:nvSpPr>
          <p:cNvPr id="67" name="Google Shape;67;p102"/>
          <p:cNvSpPr>
            <a:spLocks noGrp="1"/>
          </p:cNvSpPr>
          <p:nvPr>
            <p:ph type="pic" idx="4"/>
          </p:nvPr>
        </p:nvSpPr>
        <p:spPr>
          <a:xfrm>
            <a:off x="-139700" y="495300"/>
            <a:ext cx="16611600" cy="12458700"/>
          </a:xfrm>
          <a:prstGeom prst="rect">
            <a:avLst/>
          </a:prstGeom>
          <a:noFill/>
          <a:ln>
            <a:noFill/>
          </a:ln>
        </p:spPr>
      </p:sp>
      <p:sp>
        <p:nvSpPr>
          <p:cNvPr id="68" name="Google Shape;68;p10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69"/>
        <p:cNvGrpSpPr/>
        <p:nvPr/>
      </p:nvGrpSpPr>
      <p:grpSpPr>
        <a:xfrm>
          <a:off x="0" y="0"/>
          <a:ext cx="0" cy="0"/>
          <a:chOff x="0" y="0"/>
          <a:chExt cx="0" cy="0"/>
        </a:xfrm>
      </p:grpSpPr>
      <p:sp>
        <p:nvSpPr>
          <p:cNvPr id="70" name="Google Shape;70;p103"/>
          <p:cNvSpPr>
            <a:spLocks noGrp="1"/>
          </p:cNvSpPr>
          <p:nvPr>
            <p:ph type="pic" idx="2"/>
          </p:nvPr>
        </p:nvSpPr>
        <p:spPr>
          <a:xfrm>
            <a:off x="-1333500" y="-5524500"/>
            <a:ext cx="27051000" cy="21640800"/>
          </a:xfrm>
          <a:prstGeom prst="rect">
            <a:avLst/>
          </a:prstGeom>
          <a:noFill/>
          <a:ln>
            <a:noFill/>
          </a:ln>
        </p:spPr>
      </p:sp>
      <p:sp>
        <p:nvSpPr>
          <p:cNvPr id="71" name="Google Shape;71;p10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14"/>
        <p:cNvGrpSpPr/>
        <p:nvPr/>
      </p:nvGrpSpPr>
      <p:grpSpPr>
        <a:xfrm>
          <a:off x="0" y="0"/>
          <a:ext cx="0" cy="0"/>
          <a:chOff x="0" y="0"/>
          <a:chExt cx="0" cy="0"/>
        </a:xfrm>
      </p:grpSpPr>
      <p:sp>
        <p:nvSpPr>
          <p:cNvPr id="15" name="Google Shape;15;p9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16"/>
        <p:cNvGrpSpPr/>
        <p:nvPr/>
      </p:nvGrpSpPr>
      <p:grpSpPr>
        <a:xfrm>
          <a:off x="0" y="0"/>
          <a:ext cx="0" cy="0"/>
          <a:chOff x="0" y="0"/>
          <a:chExt cx="0" cy="0"/>
        </a:xfrm>
      </p:grpSpPr>
      <p:sp>
        <p:nvSpPr>
          <p:cNvPr id="17" name="Google Shape;17;p91"/>
          <p:cNvSpPr>
            <a:spLocks noGrp="1"/>
          </p:cNvSpPr>
          <p:nvPr>
            <p:ph type="pic" idx="2"/>
          </p:nvPr>
        </p:nvSpPr>
        <p:spPr>
          <a:xfrm>
            <a:off x="-1155700" y="-1295400"/>
            <a:ext cx="26746200" cy="16018933"/>
          </a:xfrm>
          <a:prstGeom prst="rect">
            <a:avLst/>
          </a:prstGeom>
          <a:noFill/>
          <a:ln>
            <a:noFill/>
          </a:ln>
        </p:spPr>
      </p:sp>
      <p:sp>
        <p:nvSpPr>
          <p:cNvPr id="18" name="Google Shape;18;p91"/>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9" name="Google Shape;19;p91"/>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0" name="Google Shape;20;p91"/>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1" name="Google Shape;21;p9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22"/>
        <p:cNvGrpSpPr/>
        <p:nvPr/>
      </p:nvGrpSpPr>
      <p:grpSpPr>
        <a:xfrm>
          <a:off x="0" y="0"/>
          <a:ext cx="0" cy="0"/>
          <a:chOff x="0" y="0"/>
          <a:chExt cx="0" cy="0"/>
        </a:xfrm>
      </p:grpSpPr>
      <p:sp>
        <p:nvSpPr>
          <p:cNvPr id="23" name="Google Shape;23;p92"/>
          <p:cNvSpPr>
            <a:spLocks noGrp="1"/>
          </p:cNvSpPr>
          <p:nvPr>
            <p:ph type="pic" idx="2"/>
          </p:nvPr>
        </p:nvSpPr>
        <p:spPr>
          <a:xfrm>
            <a:off x="10972800" y="-203200"/>
            <a:ext cx="12144837" cy="14135100"/>
          </a:xfrm>
          <a:prstGeom prst="rect">
            <a:avLst/>
          </a:prstGeom>
          <a:noFill/>
          <a:ln>
            <a:noFill/>
          </a:ln>
        </p:spPr>
      </p:sp>
      <p:sp>
        <p:nvSpPr>
          <p:cNvPr id="24" name="Google Shape;24;p92"/>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92"/>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6" name="Google Shape;26;p92"/>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7"/>
        <p:cNvGrpSpPr/>
        <p:nvPr/>
      </p:nvGrpSpPr>
      <p:grpSpPr>
        <a:xfrm>
          <a:off x="0" y="0"/>
          <a:ext cx="0" cy="0"/>
          <a:chOff x="0" y="0"/>
          <a:chExt cx="0" cy="0"/>
        </a:xfrm>
      </p:grpSpPr>
      <p:sp>
        <p:nvSpPr>
          <p:cNvPr id="28" name="Google Shape;28;p9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9" name="Google Shape;29;p9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0" name="Google Shape;30;p9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1" name="Google Shape;31;p9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32"/>
        <p:cNvGrpSpPr/>
        <p:nvPr/>
      </p:nvGrpSpPr>
      <p:grpSpPr>
        <a:xfrm>
          <a:off x="0" y="0"/>
          <a:ext cx="0" cy="0"/>
          <a:chOff x="0" y="0"/>
          <a:chExt cx="0" cy="0"/>
        </a:xfrm>
      </p:grpSpPr>
      <p:sp>
        <p:nvSpPr>
          <p:cNvPr id="33" name="Google Shape;33;p94"/>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4" name="Google Shape;34;p9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5"/>
        <p:cNvGrpSpPr/>
        <p:nvPr/>
      </p:nvGrpSpPr>
      <p:grpSpPr>
        <a:xfrm>
          <a:off x="0" y="0"/>
          <a:ext cx="0" cy="0"/>
          <a:chOff x="0" y="0"/>
          <a:chExt cx="0" cy="0"/>
        </a:xfrm>
      </p:grpSpPr>
      <p:sp>
        <p:nvSpPr>
          <p:cNvPr id="36" name="Google Shape;36;p95"/>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7" name="Google Shape;37;p95"/>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8" name="Google Shape;38;p95"/>
          <p:cNvSpPr>
            <a:spLocks noGrp="1"/>
          </p:cNvSpPr>
          <p:nvPr>
            <p:ph type="pic" idx="3"/>
          </p:nvPr>
        </p:nvSpPr>
        <p:spPr>
          <a:xfrm>
            <a:off x="12192000" y="-407266"/>
            <a:ext cx="10916874" cy="14555832"/>
          </a:xfrm>
          <a:prstGeom prst="rect">
            <a:avLst/>
          </a:prstGeom>
          <a:noFill/>
          <a:ln>
            <a:noFill/>
          </a:ln>
        </p:spPr>
      </p:sp>
      <p:sp>
        <p:nvSpPr>
          <p:cNvPr id="39" name="Google Shape;39;p95"/>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0" name="Google Shape;40;p9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1"/>
        <p:cNvGrpSpPr/>
        <p:nvPr/>
      </p:nvGrpSpPr>
      <p:grpSpPr>
        <a:xfrm>
          <a:off x="0" y="0"/>
          <a:ext cx="0" cy="0"/>
          <a:chOff x="0" y="0"/>
          <a:chExt cx="0" cy="0"/>
        </a:xfrm>
      </p:grpSpPr>
      <p:sp>
        <p:nvSpPr>
          <p:cNvPr id="42" name="Google Shape;42;p96"/>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3" name="Google Shape;43;p96"/>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4"/>
        <p:cNvGrpSpPr/>
        <p:nvPr/>
      </p:nvGrpSpPr>
      <p:grpSpPr>
        <a:xfrm>
          <a:off x="0" y="0"/>
          <a:ext cx="0" cy="0"/>
          <a:chOff x="0" y="0"/>
          <a:chExt cx="0" cy="0"/>
        </a:xfrm>
      </p:grpSpPr>
      <p:sp>
        <p:nvSpPr>
          <p:cNvPr id="45" name="Google Shape;45;p97"/>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6" name="Google Shape;46;p97"/>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7" name="Google Shape;47;p9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88"/>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8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
          <p:cNvSpPr txBox="1">
            <a:spLocks noGrp="1"/>
          </p:cNvSpPr>
          <p:nvPr>
            <p:ph type="ctrTitle" idx="4294967295"/>
          </p:nvPr>
        </p:nvSpPr>
        <p:spPr>
          <a:xfrm>
            <a:off x="7436177" y="5492834"/>
            <a:ext cx="7148509" cy="2015758"/>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006B64"/>
              </a:buClr>
              <a:buSzPts val="11600"/>
              <a:buFont typeface="Helvetica Neue"/>
              <a:buNone/>
            </a:pPr>
            <a:r>
              <a:rPr lang="en-US" sz="11600" b="1" i="0" u="none" strike="noStrike" cap="none">
                <a:solidFill>
                  <a:srgbClr val="006B64"/>
                </a:solidFill>
                <a:latin typeface="Helvetica Neue"/>
                <a:ea typeface="Helvetica Neue"/>
                <a:cs typeface="Helvetica Neue"/>
                <a:sym typeface="Helvetica Neue"/>
              </a:rPr>
              <a:t>AI</a:t>
            </a:r>
            <a:r>
              <a:rPr lang="en-US" sz="11600" b="1" i="0" u="none" strike="noStrike" cap="none">
                <a:solidFill>
                  <a:srgbClr val="004C7F"/>
                </a:solidFill>
                <a:latin typeface="Helvetica Neue"/>
                <a:ea typeface="Helvetica Neue"/>
                <a:cs typeface="Helvetica Neue"/>
                <a:sym typeface="Helvetica Neue"/>
              </a:rPr>
              <a:t>Bridge</a:t>
            </a:r>
            <a:endParaRPr/>
          </a:p>
        </p:txBody>
      </p:sp>
      <p:sp>
        <p:nvSpPr>
          <p:cNvPr id="77" name="Google Shape;77;p1"/>
          <p:cNvSpPr txBox="1">
            <a:spLocks noGrp="1"/>
          </p:cNvSpPr>
          <p:nvPr>
            <p:ph type="subTitle" idx="4294967295"/>
          </p:nvPr>
        </p:nvSpPr>
        <p:spPr>
          <a:xfrm>
            <a:off x="7511260" y="7312079"/>
            <a:ext cx="10468956" cy="911087"/>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5200"/>
              <a:buFont typeface="Helvetica Neue"/>
              <a:buNone/>
            </a:pPr>
            <a:r>
              <a:rPr lang="en-US" sz="5200" b="0" i="0" u="none" strike="noStrike" cap="none">
                <a:solidFill>
                  <a:srgbClr val="000000"/>
                </a:solidFill>
                <a:latin typeface="Helvetica Neue"/>
                <a:ea typeface="Helvetica Neue"/>
                <a:cs typeface="Helvetica Neue"/>
                <a:sym typeface="Helvetica Neue"/>
              </a:rPr>
              <a:t>Lecture 6</a:t>
            </a:r>
            <a:endParaRPr/>
          </a:p>
        </p:txBody>
      </p:sp>
      <p:pic>
        <p:nvPicPr>
          <p:cNvPr id="78" name="Google Shape;78;p1" descr="Image"/>
          <p:cNvPicPr preferRelativeResize="0"/>
          <p:nvPr/>
        </p:nvPicPr>
        <p:blipFill rotWithShape="1">
          <a:blip r:embed="rId3">
            <a:alphaModFix/>
          </a:blip>
          <a:srcRect/>
          <a:stretch/>
        </p:blipFill>
        <p:spPr>
          <a:xfrm>
            <a:off x="1940574" y="5537853"/>
            <a:ext cx="5171742" cy="2591338"/>
          </a:xfrm>
          <a:prstGeom prst="rect">
            <a:avLst/>
          </a:prstGeom>
          <a:noFill/>
          <a:ln>
            <a:noFill/>
          </a:ln>
        </p:spPr>
      </p:pic>
      <p:pic>
        <p:nvPicPr>
          <p:cNvPr id="79" name="Google Shape;79;p1" descr="Image"/>
          <p:cNvPicPr preferRelativeResize="0"/>
          <p:nvPr/>
        </p:nvPicPr>
        <p:blipFill rotWithShape="1">
          <a:blip r:embed="rId4">
            <a:alphaModFix/>
          </a:blip>
          <a:srcRect/>
          <a:stretch/>
        </p:blipFill>
        <p:spPr>
          <a:xfrm>
            <a:off x="21720224" y="513931"/>
            <a:ext cx="2177181" cy="2412276"/>
          </a:xfrm>
          <a:prstGeom prst="rect">
            <a:avLst/>
          </a:prstGeom>
          <a:noFill/>
          <a:ln>
            <a:noFill/>
          </a:ln>
        </p:spPr>
      </p:pic>
      <p:sp>
        <p:nvSpPr>
          <p:cNvPr id="80" name="Google Shape;80;p1"/>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3" name="Google Shape;218;p12">
            <a:extLst>
              <a:ext uri="{FF2B5EF4-FFF2-40B4-BE49-F238E27FC236}">
                <a16:creationId xmlns:a16="http://schemas.microsoft.com/office/drawing/2014/main" id="{4889BCD2-A59C-A839-CAFC-CCEAFD8917D3}"/>
              </a:ext>
            </a:extLst>
          </p:cNvPr>
          <p:cNvSpPr/>
          <p:nvPr/>
        </p:nvSpPr>
        <p:spPr>
          <a:xfrm rot="10800000">
            <a:off x="9380160" y="2469598"/>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12" name="Google Shape;217;p12">
            <a:extLst>
              <a:ext uri="{FF2B5EF4-FFF2-40B4-BE49-F238E27FC236}">
                <a16:creationId xmlns:a16="http://schemas.microsoft.com/office/drawing/2014/main" id="{A1839FA1-4066-B584-A782-894B603F7513}"/>
              </a:ext>
            </a:extLst>
          </p:cNvPr>
          <p:cNvSpPr/>
          <p:nvPr/>
        </p:nvSpPr>
        <p:spPr>
          <a:xfrm rot="10800000">
            <a:off x="12040403" y="2469599"/>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 name="Rectangle 1">
            <a:extLst>
              <a:ext uri="{FF2B5EF4-FFF2-40B4-BE49-F238E27FC236}">
                <a16:creationId xmlns:a16="http://schemas.microsoft.com/office/drawing/2014/main" id="{F9D1C8B0-0E39-0219-F6DE-18D1AFEBDAD3}"/>
              </a:ext>
            </a:extLst>
          </p:cNvPr>
          <p:cNvSpPr/>
          <p:nvPr/>
        </p:nvSpPr>
        <p:spPr>
          <a:xfrm>
            <a:off x="9394166" y="2469600"/>
            <a:ext cx="5595668" cy="629702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Google Shape;152;p8"/>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153" name="Google Shape;153;p8"/>
          <p:cNvSpPr txBox="1">
            <a:spLocks noGrp="1"/>
          </p:cNvSpPr>
          <p:nvPr>
            <p:ph type="sldNum" idx="12"/>
          </p:nvPr>
        </p:nvSpPr>
        <p:spPr>
          <a:xfrm>
            <a:off x="12065050" y="13076007"/>
            <a:ext cx="1193750"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10</a:t>
            </a:fld>
            <a:endParaRPr dirty="0"/>
          </a:p>
        </p:txBody>
      </p:sp>
      <p:sp>
        <p:nvSpPr>
          <p:cNvPr id="3" name="Google Shape;217;p12">
            <a:extLst>
              <a:ext uri="{FF2B5EF4-FFF2-40B4-BE49-F238E27FC236}">
                <a16:creationId xmlns:a16="http://schemas.microsoft.com/office/drawing/2014/main" id="{3A56A626-AAB4-9B1C-2618-BE4F30B30668}"/>
              </a:ext>
            </a:extLst>
          </p:cNvPr>
          <p:cNvSpPr/>
          <p:nvPr/>
        </p:nvSpPr>
        <p:spPr>
          <a:xfrm rot="10800000">
            <a:off x="12148843"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4" name="Google Shape;218;p12">
            <a:extLst>
              <a:ext uri="{FF2B5EF4-FFF2-40B4-BE49-F238E27FC236}">
                <a16:creationId xmlns:a16="http://schemas.microsoft.com/office/drawing/2014/main" id="{33E5A144-9A87-B78D-D932-42052C937FAE}"/>
              </a:ext>
            </a:extLst>
          </p:cNvPr>
          <p:cNvSpPr/>
          <p:nvPr/>
        </p:nvSpPr>
        <p:spPr>
          <a:xfrm rot="10800000">
            <a:off x="9394166"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5" name="Google Shape;219;p12">
            <a:extLst>
              <a:ext uri="{FF2B5EF4-FFF2-40B4-BE49-F238E27FC236}">
                <a16:creationId xmlns:a16="http://schemas.microsoft.com/office/drawing/2014/main" id="{8CC86D4A-60B2-B3F3-A2E8-83D223B94A2C}"/>
              </a:ext>
            </a:extLst>
          </p:cNvPr>
          <p:cNvSpPr/>
          <p:nvPr/>
        </p:nvSpPr>
        <p:spPr>
          <a:xfrm rot="2693659">
            <a:off x="11341483" y="480167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 name="Google Shape;220;p12">
            <a:extLst>
              <a:ext uri="{FF2B5EF4-FFF2-40B4-BE49-F238E27FC236}">
                <a16:creationId xmlns:a16="http://schemas.microsoft.com/office/drawing/2014/main" id="{1E3BA5B9-6B26-6C96-C031-667BEE2B5358}"/>
              </a:ext>
            </a:extLst>
          </p:cNvPr>
          <p:cNvSpPr/>
          <p:nvPr/>
        </p:nvSpPr>
        <p:spPr>
          <a:xfrm rot="2693659">
            <a:off x="11344149" y="4805476"/>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Google Shape;220;p12">
            <a:extLst>
              <a:ext uri="{FF2B5EF4-FFF2-40B4-BE49-F238E27FC236}">
                <a16:creationId xmlns:a16="http://schemas.microsoft.com/office/drawing/2014/main" id="{D381EDCB-329E-1CF8-C19C-FC521A9BD1A2}"/>
              </a:ext>
            </a:extLst>
          </p:cNvPr>
          <p:cNvSpPr/>
          <p:nvPr/>
        </p:nvSpPr>
        <p:spPr>
          <a:xfrm rot="2693659">
            <a:off x="11353912" y="4816226"/>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219;p12">
            <a:extLst>
              <a:ext uri="{FF2B5EF4-FFF2-40B4-BE49-F238E27FC236}">
                <a16:creationId xmlns:a16="http://schemas.microsoft.com/office/drawing/2014/main" id="{0899199A-C248-9236-C747-7A31689D5520}"/>
              </a:ext>
            </a:extLst>
          </p:cNvPr>
          <p:cNvSpPr/>
          <p:nvPr/>
        </p:nvSpPr>
        <p:spPr>
          <a:xfrm rot="2693659">
            <a:off x="11355488" y="479630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9"/>
          <p:cNvSpPr/>
          <p:nvPr/>
        </p:nvSpPr>
        <p:spPr>
          <a:xfrm>
            <a:off x="9394166"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60" name="Google Shape;160;p9"/>
          <p:cNvSpPr/>
          <p:nvPr/>
        </p:nvSpPr>
        <p:spPr>
          <a:xfrm>
            <a:off x="12148843"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61" name="Google Shape;161;p9"/>
          <p:cNvSpPr/>
          <p:nvPr/>
        </p:nvSpPr>
        <p:spPr>
          <a:xfrm rot="-8106341">
            <a:off x="11200451" y="4592488"/>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2" name="Google Shape;162;p9"/>
          <p:cNvSpPr/>
          <p:nvPr/>
        </p:nvSpPr>
        <p:spPr>
          <a:xfrm rot="-8106341">
            <a:off x="1120538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3" name="Google Shape;163;p9"/>
          <p:cNvSpPr/>
          <p:nvPr/>
        </p:nvSpPr>
        <p:spPr>
          <a:xfrm rot="-8106341">
            <a:off x="11208980" y="4592488"/>
            <a:ext cx="1842067"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 name="Google Shape;164;p9"/>
          <p:cNvSpPr/>
          <p:nvPr/>
        </p:nvSpPr>
        <p:spPr>
          <a:xfrm rot="-8106341">
            <a:off x="1121391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 name="Google Shape;165;p9"/>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166" name="Google Shape;166;p9"/>
          <p:cNvSpPr/>
          <p:nvPr/>
        </p:nvSpPr>
        <p:spPr>
          <a:xfrm rot="-8106341">
            <a:off x="5605109" y="2851799"/>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 name="Google Shape;167;p9"/>
          <p:cNvSpPr/>
          <p:nvPr/>
        </p:nvSpPr>
        <p:spPr>
          <a:xfrm rot="-8106341">
            <a:off x="11200451" y="4592488"/>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 name="Google Shape;168;p9"/>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11</a:t>
            </a:fld>
            <a:endParaRPr/>
          </a:p>
        </p:txBody>
      </p:sp>
      <p:sp>
        <p:nvSpPr>
          <p:cNvPr id="169" name="Google Shape;169;p9"/>
          <p:cNvSpPr txBox="1"/>
          <p:nvPr/>
        </p:nvSpPr>
        <p:spPr>
          <a:xfrm>
            <a:off x="1877445" y="2757756"/>
            <a:ext cx="2710796" cy="20225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D11875"/>
                </a:solidFill>
                <a:latin typeface="Helvetica Neue"/>
                <a:ea typeface="Helvetica Neue"/>
                <a:cs typeface="Helvetica Neue"/>
                <a:sym typeface="Helvetica Neue"/>
              </a:rPr>
              <a:t>positive</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10"/>
          <p:cNvSpPr/>
          <p:nvPr/>
        </p:nvSpPr>
        <p:spPr>
          <a:xfrm>
            <a:off x="9394166" y="2469600"/>
            <a:ext cx="2840990"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75" name="Google Shape;175;p10"/>
          <p:cNvSpPr/>
          <p:nvPr/>
        </p:nvSpPr>
        <p:spPr>
          <a:xfrm>
            <a:off x="9394166"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76" name="Google Shape;176;p10"/>
          <p:cNvSpPr/>
          <p:nvPr/>
        </p:nvSpPr>
        <p:spPr>
          <a:xfrm>
            <a:off x="9394166"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77" name="Google Shape;177;p10"/>
          <p:cNvSpPr/>
          <p:nvPr/>
        </p:nvSpPr>
        <p:spPr>
          <a:xfrm>
            <a:off x="12148363" y="2454232"/>
            <a:ext cx="2841965" cy="6327805"/>
          </a:xfrm>
          <a:custGeom>
            <a:avLst/>
            <a:gdLst/>
            <a:ahLst/>
            <a:cxnLst/>
            <a:rect l="l" t="t" r="r" b="b"/>
            <a:pathLst>
              <a:path w="21600" h="21600" extrusionOk="0">
                <a:moveTo>
                  <a:pt x="135" y="0"/>
                </a:moveTo>
                <a:lnTo>
                  <a:pt x="21600" y="84"/>
                </a:lnTo>
                <a:lnTo>
                  <a:pt x="21527" y="21600"/>
                </a:lnTo>
                <a:lnTo>
                  <a:pt x="0" y="21545"/>
                </a:lnTo>
                <a:lnTo>
                  <a:pt x="39" y="14846"/>
                </a:lnTo>
                <a:lnTo>
                  <a:pt x="9968" y="10407"/>
                </a:lnTo>
                <a:lnTo>
                  <a:pt x="78" y="6072"/>
                </a:lnTo>
                <a:lnTo>
                  <a:pt x="135" y="0"/>
                </a:lnTo>
                <a:close/>
              </a:path>
            </a:pathLst>
          </a:custGeom>
          <a:solidFill>
            <a:srgbClr val="ED220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8" name="Google Shape;178;p10"/>
          <p:cNvSpPr/>
          <p:nvPr/>
        </p:nvSpPr>
        <p:spPr>
          <a:xfrm rot="-8106341">
            <a:off x="11215831" y="4601505"/>
            <a:ext cx="1824033" cy="1824033"/>
          </a:xfrm>
          <a:custGeom>
            <a:avLst/>
            <a:gdLst/>
            <a:ahLst/>
            <a:cxnLst/>
            <a:rect l="l" t="t" r="r" b="b"/>
            <a:pathLst>
              <a:path w="21600" h="21600" extrusionOk="0">
                <a:moveTo>
                  <a:pt x="0" y="0"/>
                </a:moveTo>
                <a:lnTo>
                  <a:pt x="0" y="21600"/>
                </a:lnTo>
                <a:lnTo>
                  <a:pt x="21600" y="2160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 name="Google Shape;179;p10"/>
          <p:cNvSpPr/>
          <p:nvPr/>
        </p:nvSpPr>
        <p:spPr>
          <a:xfrm>
            <a:off x="9394166"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80" name="Google Shape;180;p10"/>
          <p:cNvSpPr/>
          <p:nvPr/>
        </p:nvSpPr>
        <p:spPr>
          <a:xfrm>
            <a:off x="12148843"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81" name="Google Shape;181;p10"/>
          <p:cNvSpPr/>
          <p:nvPr/>
        </p:nvSpPr>
        <p:spPr>
          <a:xfrm rot="-8106341">
            <a:off x="11200451" y="4592488"/>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 name="Google Shape;182;p10"/>
          <p:cNvSpPr/>
          <p:nvPr/>
        </p:nvSpPr>
        <p:spPr>
          <a:xfrm rot="-8106341">
            <a:off x="1120538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 name="Google Shape;183;p10"/>
          <p:cNvSpPr/>
          <p:nvPr/>
        </p:nvSpPr>
        <p:spPr>
          <a:xfrm rot="-8106341">
            <a:off x="11208980" y="4592488"/>
            <a:ext cx="1842067"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4" name="Google Shape;184;p10"/>
          <p:cNvSpPr/>
          <p:nvPr/>
        </p:nvSpPr>
        <p:spPr>
          <a:xfrm rot="-8106341">
            <a:off x="1121391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5" name="Google Shape;185;p10"/>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186" name="Google Shape;186;p10"/>
          <p:cNvSpPr/>
          <p:nvPr/>
        </p:nvSpPr>
        <p:spPr>
          <a:xfrm rot="-8106341">
            <a:off x="4636720" y="637754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7" name="Google Shape;187;p10"/>
          <p:cNvSpPr txBox="1"/>
          <p:nvPr/>
        </p:nvSpPr>
        <p:spPr>
          <a:xfrm>
            <a:off x="1877445" y="6287304"/>
            <a:ext cx="2710796" cy="202255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0076B9"/>
                </a:solidFill>
                <a:latin typeface="Helvetica Neue"/>
                <a:ea typeface="Helvetica Neue"/>
                <a:cs typeface="Helvetica Neue"/>
                <a:sym typeface="Helvetica Neue"/>
              </a:rPr>
              <a:t>negative</a:t>
            </a:r>
            <a:endParaRPr/>
          </a:p>
        </p:txBody>
      </p:sp>
      <p:sp>
        <p:nvSpPr>
          <p:cNvPr id="188" name="Google Shape;188;p10"/>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12</a:t>
            </a:fld>
            <a:endParaRPr/>
          </a:p>
        </p:txBody>
      </p:sp>
      <p:sp>
        <p:nvSpPr>
          <p:cNvPr id="189" name="Google Shape;189;p10"/>
          <p:cNvSpPr/>
          <p:nvPr/>
        </p:nvSpPr>
        <p:spPr>
          <a:xfrm rot="-8106341">
            <a:off x="5605109" y="2851799"/>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90" name="Google Shape;190;p10"/>
          <p:cNvSpPr txBox="1"/>
          <p:nvPr/>
        </p:nvSpPr>
        <p:spPr>
          <a:xfrm>
            <a:off x="1877445" y="2757756"/>
            <a:ext cx="2710796" cy="20225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D11875"/>
                </a:solidFill>
                <a:latin typeface="Helvetica Neue"/>
                <a:ea typeface="Helvetica Neue"/>
                <a:cs typeface="Helvetica Neue"/>
                <a:sym typeface="Helvetica Neue"/>
              </a:rPr>
              <a:t>positive</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94"/>
        <p:cNvGrpSpPr/>
        <p:nvPr/>
      </p:nvGrpSpPr>
      <p:grpSpPr>
        <a:xfrm>
          <a:off x="0" y="0"/>
          <a:ext cx="0" cy="0"/>
          <a:chOff x="0" y="0"/>
          <a:chExt cx="0" cy="0"/>
        </a:xfrm>
      </p:grpSpPr>
      <p:sp>
        <p:nvSpPr>
          <p:cNvPr id="195" name="Google Shape;195;p11"/>
          <p:cNvSpPr/>
          <p:nvPr/>
        </p:nvSpPr>
        <p:spPr>
          <a:xfrm>
            <a:off x="12148843"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96" name="Google Shape;196;p11"/>
          <p:cNvSpPr/>
          <p:nvPr/>
        </p:nvSpPr>
        <p:spPr>
          <a:xfrm>
            <a:off x="12148843"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97" name="Google Shape;197;p11"/>
          <p:cNvSpPr/>
          <p:nvPr/>
        </p:nvSpPr>
        <p:spPr>
          <a:xfrm>
            <a:off x="9394166"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98" name="Google Shape;198;p11"/>
          <p:cNvSpPr/>
          <p:nvPr/>
        </p:nvSpPr>
        <p:spPr>
          <a:xfrm>
            <a:off x="12148843"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99" name="Google Shape;199;p11"/>
          <p:cNvSpPr/>
          <p:nvPr/>
        </p:nvSpPr>
        <p:spPr>
          <a:xfrm rot="-8106341">
            <a:off x="11200451" y="4592488"/>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0" name="Google Shape;200;p11"/>
          <p:cNvSpPr/>
          <p:nvPr/>
        </p:nvSpPr>
        <p:spPr>
          <a:xfrm rot="-8106341">
            <a:off x="1120538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1" name="Google Shape;201;p11"/>
          <p:cNvSpPr/>
          <p:nvPr/>
        </p:nvSpPr>
        <p:spPr>
          <a:xfrm rot="-8106341">
            <a:off x="11208980" y="4592488"/>
            <a:ext cx="1842067"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2" name="Google Shape;202;p11"/>
          <p:cNvSpPr/>
          <p:nvPr/>
        </p:nvSpPr>
        <p:spPr>
          <a:xfrm rot="-8106341">
            <a:off x="11213915" y="459628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3" name="Google Shape;203;p11"/>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204" name="Google Shape;204;p11"/>
          <p:cNvSpPr/>
          <p:nvPr/>
        </p:nvSpPr>
        <p:spPr>
          <a:xfrm>
            <a:off x="17825418" y="1846227"/>
            <a:ext cx="1430022" cy="3169627"/>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05" name="Google Shape;205;p11"/>
          <p:cNvSpPr txBox="1"/>
          <p:nvPr/>
        </p:nvSpPr>
        <p:spPr>
          <a:xfrm>
            <a:off x="19972340" y="2419765"/>
            <a:ext cx="2710796" cy="202255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0076B9"/>
                </a:solidFill>
                <a:latin typeface="Helvetica Neue"/>
                <a:ea typeface="Helvetica Neue"/>
                <a:cs typeface="Helvetica Neue"/>
                <a:sym typeface="Helvetica Neue"/>
              </a:rPr>
              <a:t>negative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0076B9"/>
                </a:solidFill>
                <a:latin typeface="Helvetica Neue"/>
                <a:ea typeface="Helvetica Neue"/>
                <a:cs typeface="Helvetica Neue"/>
                <a:sym typeface="Helvetica Neue"/>
              </a:rPr>
              <a:t>negative</a:t>
            </a:r>
            <a:endParaRPr/>
          </a:p>
        </p:txBody>
      </p:sp>
      <p:sp>
        <p:nvSpPr>
          <p:cNvPr id="206" name="Google Shape;206;p11"/>
          <p:cNvSpPr txBox="1">
            <a:spLocks noGrp="1"/>
          </p:cNvSpPr>
          <p:nvPr>
            <p:ph type="sldNum" idx="12"/>
          </p:nvPr>
        </p:nvSpPr>
        <p:spPr>
          <a:xfrm>
            <a:off x="11703529" y="13118538"/>
            <a:ext cx="531628"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13</a:t>
            </a:fld>
            <a:endParaRPr/>
          </a:p>
        </p:txBody>
      </p:sp>
      <p:sp>
        <p:nvSpPr>
          <p:cNvPr id="207" name="Google Shape;207;p11"/>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8" name="Google Shape;208;p11"/>
          <p:cNvSpPr/>
          <p:nvPr/>
        </p:nvSpPr>
        <p:spPr>
          <a:xfrm rot="-8106341">
            <a:off x="4636720" y="6377546"/>
            <a:ext cx="1842067"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9" name="Google Shape;209;p11"/>
          <p:cNvSpPr txBox="1"/>
          <p:nvPr/>
        </p:nvSpPr>
        <p:spPr>
          <a:xfrm>
            <a:off x="1877445" y="6287304"/>
            <a:ext cx="2710796" cy="202255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0076B9"/>
                </a:solidFill>
                <a:latin typeface="Helvetica Neue"/>
                <a:ea typeface="Helvetica Neue"/>
                <a:cs typeface="Helvetica Neue"/>
                <a:sym typeface="Helvetica Neue"/>
              </a:rPr>
              <a:t>negative</a:t>
            </a:r>
            <a:endParaRPr/>
          </a:p>
        </p:txBody>
      </p:sp>
      <p:sp>
        <p:nvSpPr>
          <p:cNvPr id="210" name="Google Shape;210;p11"/>
          <p:cNvSpPr/>
          <p:nvPr/>
        </p:nvSpPr>
        <p:spPr>
          <a:xfrm rot="-8106341">
            <a:off x="5605109" y="2851799"/>
            <a:ext cx="1834466"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1" name="Google Shape;211;p11"/>
          <p:cNvSpPr txBox="1"/>
          <p:nvPr/>
        </p:nvSpPr>
        <p:spPr>
          <a:xfrm>
            <a:off x="1877445" y="2757756"/>
            <a:ext cx="2710796" cy="20225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Model selects </a:t>
            </a:r>
            <a:r>
              <a:rPr lang="en-US" sz="3100" b="1" i="0" u="none" strike="noStrike" cap="none">
                <a:solidFill>
                  <a:srgbClr val="D11875"/>
                </a:solidFill>
                <a:latin typeface="Helvetica Neue"/>
                <a:ea typeface="Helvetica Neue"/>
                <a:cs typeface="Helvetica Neue"/>
                <a:sym typeface="Helvetica Neue"/>
              </a:rPr>
              <a:t>positive</a:t>
            </a:r>
            <a:r>
              <a:rPr lang="en-US" sz="3100" b="0" i="0" u="none" strike="noStrike" cap="none">
                <a:solidFill>
                  <a:srgbClr val="000000"/>
                </a:solidFill>
                <a:latin typeface="Helvetica Neue"/>
                <a:ea typeface="Helvetica Neue"/>
                <a:cs typeface="Helvetica Neue"/>
                <a:sym typeface="Helvetica Neue"/>
              </a:rPr>
              <a:t> and patient is </a:t>
            </a:r>
            <a:r>
              <a:rPr lang="en-US" sz="3100" b="1" i="0" u="none" strike="noStrike" cap="none">
                <a:solidFill>
                  <a:srgbClr val="D11875"/>
                </a:solidFill>
                <a:latin typeface="Helvetica Neue"/>
                <a:ea typeface="Helvetica Neue"/>
                <a:cs typeface="Helvetica Neue"/>
                <a:sym typeface="Helvetica Neue"/>
              </a:rPr>
              <a:t>positive</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 name="Group 1">
            <a:extLst>
              <a:ext uri="{FF2B5EF4-FFF2-40B4-BE49-F238E27FC236}">
                <a16:creationId xmlns:a16="http://schemas.microsoft.com/office/drawing/2014/main" id="{2022EB32-25AB-9107-0AC6-4989B8B81800}"/>
              </a:ext>
            </a:extLst>
          </p:cNvPr>
          <p:cNvGrpSpPr/>
          <p:nvPr/>
        </p:nvGrpSpPr>
        <p:grpSpPr>
          <a:xfrm>
            <a:off x="11068030" y="2744806"/>
            <a:ext cx="3770635" cy="6021824"/>
            <a:chOff x="11538538" y="532185"/>
            <a:chExt cx="3770635" cy="6021824"/>
          </a:xfrm>
        </p:grpSpPr>
        <p:grpSp>
          <p:nvGrpSpPr>
            <p:cNvPr id="3" name="Group 2">
              <a:extLst>
                <a:ext uri="{FF2B5EF4-FFF2-40B4-BE49-F238E27FC236}">
                  <a16:creationId xmlns:a16="http://schemas.microsoft.com/office/drawing/2014/main" id="{E80F897C-B60C-5CB7-7B25-AE615CF48E38}"/>
                </a:ext>
              </a:extLst>
            </p:cNvPr>
            <p:cNvGrpSpPr/>
            <p:nvPr/>
          </p:nvGrpSpPr>
          <p:grpSpPr>
            <a:xfrm>
              <a:off x="11538538" y="532185"/>
              <a:ext cx="3770635" cy="6021824"/>
              <a:chOff x="13148865" y="4379712"/>
              <a:chExt cx="2049239" cy="3272700"/>
            </a:xfrm>
          </p:grpSpPr>
          <p:sp>
            <p:nvSpPr>
              <p:cNvPr id="5" name="Google Shape;217;p12">
                <a:extLst>
                  <a:ext uri="{FF2B5EF4-FFF2-40B4-BE49-F238E27FC236}">
                    <a16:creationId xmlns:a16="http://schemas.microsoft.com/office/drawing/2014/main" id="{EB5C97F9-19D7-A535-BAEB-CB9E0E6065F2}"/>
                  </a:ext>
                </a:extLst>
              </p:cNvPr>
              <p:cNvSpPr/>
              <p:nvPr/>
            </p:nvSpPr>
            <p:spPr>
              <a:xfrm rot="10800000">
                <a:off x="13721581" y="4379712"/>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 name="Google Shape;227;p12">
                <a:extLst>
                  <a:ext uri="{FF2B5EF4-FFF2-40B4-BE49-F238E27FC236}">
                    <a16:creationId xmlns:a16="http://schemas.microsoft.com/office/drawing/2014/main" id="{D1597DCF-261A-F319-4C1A-7B0C40D59E18}"/>
                  </a:ext>
                </a:extLst>
              </p:cNvPr>
              <p:cNvSpPr/>
              <p:nvPr/>
            </p:nvSpPr>
            <p:spPr>
              <a:xfrm rot="-8106341">
                <a:off x="13148865" y="5483630"/>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4" name="Google Shape;219;p12">
              <a:extLst>
                <a:ext uri="{FF2B5EF4-FFF2-40B4-BE49-F238E27FC236}">
                  <a16:creationId xmlns:a16="http://schemas.microsoft.com/office/drawing/2014/main" id="{8E5CC042-62D8-7DA4-EBE5-84C23CF45D81}"/>
                </a:ext>
              </a:extLst>
            </p:cNvPr>
            <p:cNvSpPr/>
            <p:nvPr/>
          </p:nvSpPr>
          <p:spPr>
            <a:xfrm rot="2693659">
              <a:off x="11647725" y="262206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grpSp>
        <p:nvGrpSpPr>
          <p:cNvPr id="17" name="Group 16">
            <a:extLst>
              <a:ext uri="{FF2B5EF4-FFF2-40B4-BE49-F238E27FC236}">
                <a16:creationId xmlns:a16="http://schemas.microsoft.com/office/drawing/2014/main" id="{ED5C230D-5624-995A-E22A-9178CADDCC91}"/>
              </a:ext>
            </a:extLst>
          </p:cNvPr>
          <p:cNvGrpSpPr/>
          <p:nvPr/>
        </p:nvGrpSpPr>
        <p:grpSpPr>
          <a:xfrm>
            <a:off x="9908731" y="3194302"/>
            <a:ext cx="3405739" cy="5056812"/>
            <a:chOff x="9946562" y="910096"/>
            <a:chExt cx="3405739" cy="5056812"/>
          </a:xfrm>
        </p:grpSpPr>
        <p:sp>
          <p:nvSpPr>
            <p:cNvPr id="18" name="Google Shape;252;p13">
              <a:extLst>
                <a:ext uri="{FF2B5EF4-FFF2-40B4-BE49-F238E27FC236}">
                  <a16:creationId xmlns:a16="http://schemas.microsoft.com/office/drawing/2014/main" id="{0F24D0CE-8139-2092-2C4F-85E5F9B82BDC}"/>
                </a:ext>
              </a:extLst>
            </p:cNvPr>
            <p:cNvSpPr/>
            <p:nvPr/>
          </p:nvSpPr>
          <p:spPr>
            <a:xfrm rot="2693659">
              <a:off x="11446414" y="2521270"/>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9" name="Google Shape;253;p13">
              <a:extLst>
                <a:ext uri="{FF2B5EF4-FFF2-40B4-BE49-F238E27FC236}">
                  <a16:creationId xmlns:a16="http://schemas.microsoft.com/office/drawing/2014/main" id="{4E636EA0-4696-3D14-CC24-C3BA1F08A31E}"/>
                </a:ext>
              </a:extLst>
            </p:cNvPr>
            <p:cNvGrpSpPr/>
            <p:nvPr/>
          </p:nvGrpSpPr>
          <p:grpSpPr>
            <a:xfrm rot="10800000">
              <a:off x="9946562" y="910096"/>
              <a:ext cx="3405739" cy="5056812"/>
              <a:chOff x="359166" y="0"/>
              <a:chExt cx="3405737" cy="5056812"/>
            </a:xfrm>
          </p:grpSpPr>
          <p:sp>
            <p:nvSpPr>
              <p:cNvPr id="20" name="Google Shape;254;p13">
                <a:extLst>
                  <a:ext uri="{FF2B5EF4-FFF2-40B4-BE49-F238E27FC236}">
                    <a16:creationId xmlns:a16="http://schemas.microsoft.com/office/drawing/2014/main" id="{5163FC65-CB6C-5293-9856-1EA1155E025D}"/>
                  </a:ext>
                </a:extLst>
              </p:cNvPr>
              <p:cNvSpPr/>
              <p:nvPr/>
            </p:nvSpPr>
            <p:spPr>
              <a:xfrm>
                <a:off x="1234852" y="0"/>
                <a:ext cx="2530051" cy="5056812"/>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1" name="Google Shape;255;p13">
                <a:extLst>
                  <a:ext uri="{FF2B5EF4-FFF2-40B4-BE49-F238E27FC236}">
                    <a16:creationId xmlns:a16="http://schemas.microsoft.com/office/drawing/2014/main" id="{97CF9BEE-6F1A-2113-A643-CBBD7ED03D8C}"/>
                  </a:ext>
                </a:extLst>
              </p:cNvPr>
              <p:cNvSpPr/>
              <p:nvPr/>
            </p:nvSpPr>
            <p:spPr>
              <a:xfrm rot="13493659">
                <a:off x="359166" y="1660946"/>
                <a:ext cx="1735349" cy="1734688"/>
              </a:xfrm>
              <a:custGeom>
                <a:avLst/>
                <a:gdLst/>
                <a:ahLst/>
                <a:cxnLst/>
                <a:rect l="l" t="t" r="r" b="b"/>
                <a:pathLst>
                  <a:path w="21600" h="21600" extrusionOk="0">
                    <a:moveTo>
                      <a:pt x="1116" y="0"/>
                    </a:moveTo>
                    <a:lnTo>
                      <a:pt x="0" y="21600"/>
                    </a:lnTo>
                    <a:lnTo>
                      <a:pt x="21600" y="20484"/>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grpSp>
      <p:sp>
        <p:nvSpPr>
          <p:cNvPr id="14" name="Google Shape;217;p12">
            <a:extLst>
              <a:ext uri="{FF2B5EF4-FFF2-40B4-BE49-F238E27FC236}">
                <a16:creationId xmlns:a16="http://schemas.microsoft.com/office/drawing/2014/main" id="{68472B2A-4E27-A1CF-B2FB-453A428F8966}"/>
              </a:ext>
            </a:extLst>
          </p:cNvPr>
          <p:cNvSpPr/>
          <p:nvPr/>
        </p:nvSpPr>
        <p:spPr>
          <a:xfrm rot="10800000">
            <a:off x="17800783" y="5913207"/>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3" name="Google Shape;218;p12">
            <a:extLst>
              <a:ext uri="{FF2B5EF4-FFF2-40B4-BE49-F238E27FC236}">
                <a16:creationId xmlns:a16="http://schemas.microsoft.com/office/drawing/2014/main" id="{CF840241-C900-8E7C-7BDF-F488DB5E6BF2}"/>
              </a:ext>
            </a:extLst>
          </p:cNvPr>
          <p:cNvSpPr/>
          <p:nvPr/>
        </p:nvSpPr>
        <p:spPr>
          <a:xfrm rot="10800000">
            <a:off x="17791219" y="1953615"/>
            <a:ext cx="1444503" cy="2916926"/>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216" name="Google Shape;216;p12"/>
          <p:cNvSpPr txBox="1">
            <a:spLocks noGrp="1"/>
          </p:cNvSpPr>
          <p:nvPr>
            <p:ph type="sldNum" idx="12"/>
          </p:nvPr>
        </p:nvSpPr>
        <p:spPr>
          <a:xfrm>
            <a:off x="11950597" y="13076006"/>
            <a:ext cx="617087"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14</a:t>
            </a:fld>
            <a:endParaRPr dirty="0"/>
          </a:p>
        </p:txBody>
      </p:sp>
      <p:sp>
        <p:nvSpPr>
          <p:cNvPr id="217" name="Google Shape;217;p12"/>
          <p:cNvSpPr/>
          <p:nvPr/>
        </p:nvSpPr>
        <p:spPr>
          <a:xfrm rot="10800000">
            <a:off x="12148843"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18" name="Google Shape;218;p12"/>
          <p:cNvSpPr/>
          <p:nvPr/>
        </p:nvSpPr>
        <p:spPr>
          <a:xfrm rot="10800000">
            <a:off x="9394166"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219" name="Google Shape;219;p12"/>
          <p:cNvSpPr/>
          <p:nvPr/>
        </p:nvSpPr>
        <p:spPr>
          <a:xfrm rot="2693659">
            <a:off x="11341483" y="480167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0" name="Google Shape;220;p12"/>
          <p:cNvSpPr/>
          <p:nvPr/>
        </p:nvSpPr>
        <p:spPr>
          <a:xfrm rot="2693659">
            <a:off x="11344149" y="4805476"/>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3" name="Google Shape;223;p12"/>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“Selection space”</a:t>
            </a:r>
            <a:endParaRPr dirty="0"/>
          </a:p>
        </p:txBody>
      </p:sp>
      <p:sp>
        <p:nvSpPr>
          <p:cNvPr id="225" name="Google Shape;225;p12"/>
          <p:cNvSpPr txBox="1"/>
          <p:nvPr/>
        </p:nvSpPr>
        <p:spPr>
          <a:xfrm>
            <a:off x="19972340" y="6778596"/>
            <a:ext cx="3574314"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227" name="Google Shape;227;p12"/>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9" name="Google Shape;229;p12"/>
          <p:cNvSpPr txBox="1"/>
          <p:nvPr/>
        </p:nvSpPr>
        <p:spPr>
          <a:xfrm>
            <a:off x="1013928" y="6527618"/>
            <a:ext cx="3574313"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231" name="Google Shape;231;p12"/>
          <p:cNvSpPr txBox="1"/>
          <p:nvPr/>
        </p:nvSpPr>
        <p:spPr>
          <a:xfrm>
            <a:off x="891364" y="2998071"/>
            <a:ext cx="3696877"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FF0000"/>
                </a:solidFill>
                <a:latin typeface="Helvetica Neue"/>
                <a:ea typeface="Helvetica Neue"/>
                <a:cs typeface="Helvetica Neue"/>
                <a:sym typeface="Helvetica Neue"/>
              </a:rPr>
              <a:t>positive</a:t>
            </a:r>
            <a:endParaRPr dirty="0">
              <a:solidFill>
                <a:srgbClr val="FF0000"/>
              </a:solidFill>
            </a:endParaRPr>
          </a:p>
        </p:txBody>
      </p:sp>
      <p:sp>
        <p:nvSpPr>
          <p:cNvPr id="233" name="Google Shape;233;p12"/>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4" name="Google Shape;234;p12"/>
          <p:cNvSpPr txBox="1"/>
          <p:nvPr/>
        </p:nvSpPr>
        <p:spPr>
          <a:xfrm>
            <a:off x="19972340" y="2660080"/>
            <a:ext cx="3696877" cy="15419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EB220C"/>
                </a:solidFill>
                <a:latin typeface="Helvetica Neue"/>
                <a:ea typeface="Helvetica Neue"/>
                <a:cs typeface="Helvetica Neue"/>
                <a:sym typeface="Helvetica Neue"/>
              </a:rPr>
              <a:t>positive</a:t>
            </a:r>
            <a:endParaRPr dirty="0">
              <a:solidFill>
                <a:srgbClr val="EB220C"/>
              </a:solidFill>
            </a:endParaRPr>
          </a:p>
        </p:txBody>
      </p:sp>
      <p:sp>
        <p:nvSpPr>
          <p:cNvPr id="10" name="Google Shape;219;p12">
            <a:extLst>
              <a:ext uri="{FF2B5EF4-FFF2-40B4-BE49-F238E27FC236}">
                <a16:creationId xmlns:a16="http://schemas.microsoft.com/office/drawing/2014/main" id="{6633230F-8346-8D01-83FB-EE1AF894F684}"/>
              </a:ext>
            </a:extLst>
          </p:cNvPr>
          <p:cNvSpPr/>
          <p:nvPr/>
        </p:nvSpPr>
        <p:spPr>
          <a:xfrm rot="2693659">
            <a:off x="5686644" y="264697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219;p12">
            <a:extLst>
              <a:ext uri="{FF2B5EF4-FFF2-40B4-BE49-F238E27FC236}">
                <a16:creationId xmlns:a16="http://schemas.microsoft.com/office/drawing/2014/main" id="{452EF7C1-9C58-2880-83CE-BFCF605A6D98}"/>
              </a:ext>
            </a:extLst>
          </p:cNvPr>
          <p:cNvSpPr/>
          <p:nvPr/>
        </p:nvSpPr>
        <p:spPr>
          <a:xfrm rot="2693659">
            <a:off x="5718455" y="264697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220;p12">
            <a:extLst>
              <a:ext uri="{FF2B5EF4-FFF2-40B4-BE49-F238E27FC236}">
                <a16:creationId xmlns:a16="http://schemas.microsoft.com/office/drawing/2014/main" id="{ED1D0E25-795B-E75D-A897-AE391C5B2143}"/>
              </a:ext>
            </a:extLst>
          </p:cNvPr>
          <p:cNvSpPr/>
          <p:nvPr/>
        </p:nvSpPr>
        <p:spPr>
          <a:xfrm rot="2693659">
            <a:off x="4505271" y="651480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 name="Google Shape;614;p31">
            <a:extLst>
              <a:ext uri="{FF2B5EF4-FFF2-40B4-BE49-F238E27FC236}">
                <a16:creationId xmlns:a16="http://schemas.microsoft.com/office/drawing/2014/main" id="{D6F5111C-F8BC-299E-D997-8AAB37FD3798}"/>
              </a:ext>
            </a:extLst>
          </p:cNvPr>
          <p:cNvSpPr txBox="1"/>
          <p:nvPr/>
        </p:nvSpPr>
        <p:spPr>
          <a:xfrm>
            <a:off x="-151852" y="1676648"/>
            <a:ext cx="5783307" cy="72149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T</a:t>
            </a:r>
            <a:r>
              <a:rPr lang="en-US" sz="4100" b="0" i="0" u="none" strike="noStrike" cap="none" dirty="0">
                <a:solidFill>
                  <a:srgbClr val="000000"/>
                </a:solidFill>
                <a:latin typeface="Helvetica Neue"/>
                <a:ea typeface="Helvetica Neue"/>
                <a:cs typeface="Helvetica Neue"/>
                <a:sym typeface="Helvetica Neue"/>
              </a:rPr>
              <a:t>RUE </a:t>
            </a:r>
            <a:r>
              <a:rPr lang="en-US" sz="4100" b="1" i="0" u="none" strike="noStrike" cap="none" dirty="0">
                <a:solidFill>
                  <a:srgbClr val="000000"/>
                </a:solidFill>
                <a:latin typeface="Helvetica Neue"/>
                <a:ea typeface="Helvetica Neue"/>
                <a:cs typeface="Helvetica Neue"/>
                <a:sym typeface="Helvetica Neue"/>
              </a:rPr>
              <a:t>P</a:t>
            </a:r>
            <a:r>
              <a:rPr lang="en-US" sz="4100" b="0" i="0" u="none" strike="noStrike" cap="none" dirty="0">
                <a:solidFill>
                  <a:srgbClr val="000000"/>
                </a:solidFill>
                <a:latin typeface="Helvetica Neue"/>
                <a:ea typeface="Helvetica Neue"/>
                <a:cs typeface="Helvetica Neue"/>
                <a:sym typeface="Helvetica Neue"/>
              </a:rPr>
              <a:t>OSITIVE</a:t>
            </a:r>
            <a:endParaRPr dirty="0"/>
          </a:p>
        </p:txBody>
      </p:sp>
      <p:sp>
        <p:nvSpPr>
          <p:cNvPr id="8" name="Google Shape;615;p31">
            <a:extLst>
              <a:ext uri="{FF2B5EF4-FFF2-40B4-BE49-F238E27FC236}">
                <a16:creationId xmlns:a16="http://schemas.microsoft.com/office/drawing/2014/main" id="{45D82AB9-500C-2D7C-CA7B-3B644DF9A949}"/>
              </a:ext>
            </a:extLst>
          </p:cNvPr>
          <p:cNvSpPr txBox="1"/>
          <p:nvPr/>
        </p:nvSpPr>
        <p:spPr>
          <a:xfrm>
            <a:off x="-200144" y="5519618"/>
            <a:ext cx="5783307" cy="72149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F</a:t>
            </a:r>
            <a:r>
              <a:rPr lang="en-US" sz="4100" b="0" i="0" u="none" strike="noStrike" cap="none" dirty="0">
                <a:solidFill>
                  <a:srgbClr val="000000"/>
                </a:solidFill>
                <a:latin typeface="Helvetica Neue"/>
                <a:ea typeface="Helvetica Neue"/>
                <a:cs typeface="Helvetica Neue"/>
                <a:sym typeface="Helvetica Neue"/>
              </a:rPr>
              <a:t>ALSE </a:t>
            </a:r>
            <a:r>
              <a:rPr lang="en-US" sz="4100" b="1" i="0" u="none" strike="noStrike" cap="none" dirty="0">
                <a:solidFill>
                  <a:srgbClr val="000000"/>
                </a:solidFill>
                <a:latin typeface="Helvetica Neue"/>
                <a:ea typeface="Helvetica Neue"/>
                <a:cs typeface="Helvetica Neue"/>
                <a:sym typeface="Helvetica Neue"/>
              </a:rPr>
              <a:t>P</a:t>
            </a:r>
            <a:r>
              <a:rPr lang="en-US" sz="4100" b="0" i="0" u="none" strike="noStrike" cap="none" dirty="0">
                <a:solidFill>
                  <a:srgbClr val="000000"/>
                </a:solidFill>
                <a:latin typeface="Helvetica Neue"/>
                <a:ea typeface="Helvetica Neue"/>
                <a:cs typeface="Helvetica Neue"/>
                <a:sym typeface="Helvetica Neue"/>
              </a:rPr>
              <a:t>OSITIVE</a:t>
            </a:r>
            <a:endParaRPr dirty="0"/>
          </a:p>
        </p:txBody>
      </p:sp>
      <p:sp>
        <p:nvSpPr>
          <p:cNvPr id="9" name="Google Shape;616;p31">
            <a:extLst>
              <a:ext uri="{FF2B5EF4-FFF2-40B4-BE49-F238E27FC236}">
                <a16:creationId xmlns:a16="http://schemas.microsoft.com/office/drawing/2014/main" id="{13D2BF45-1351-0E82-F52C-8B7296B20BA8}"/>
              </a:ext>
            </a:extLst>
          </p:cNvPr>
          <p:cNvSpPr txBox="1"/>
          <p:nvPr/>
        </p:nvSpPr>
        <p:spPr>
          <a:xfrm>
            <a:off x="19106232" y="1609910"/>
            <a:ext cx="5783307" cy="73353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F</a:t>
            </a:r>
            <a:r>
              <a:rPr lang="en-US" sz="4100" b="0" i="0" u="none" strike="noStrike" cap="none" dirty="0">
                <a:solidFill>
                  <a:srgbClr val="000000"/>
                </a:solidFill>
                <a:latin typeface="Helvetica Neue"/>
                <a:ea typeface="Helvetica Neue"/>
                <a:cs typeface="Helvetica Neue"/>
                <a:sym typeface="Helvetica Neue"/>
              </a:rPr>
              <a:t>ALSE </a:t>
            </a:r>
            <a:r>
              <a:rPr lang="en-US" sz="4100" b="1" i="0" u="none" strike="noStrike" cap="none" dirty="0">
                <a:solidFill>
                  <a:srgbClr val="000000"/>
                </a:solidFill>
                <a:latin typeface="Helvetica Neue"/>
                <a:ea typeface="Helvetica Neue"/>
                <a:cs typeface="Helvetica Neue"/>
                <a:sym typeface="Helvetica Neue"/>
              </a:rPr>
              <a:t>N</a:t>
            </a:r>
            <a:r>
              <a:rPr lang="en-US" sz="4100" b="0" i="0" u="none" strike="noStrike" cap="none" dirty="0">
                <a:solidFill>
                  <a:srgbClr val="000000"/>
                </a:solidFill>
                <a:latin typeface="Helvetica Neue"/>
                <a:ea typeface="Helvetica Neue"/>
                <a:cs typeface="Helvetica Neue"/>
                <a:sym typeface="Helvetica Neue"/>
              </a:rPr>
              <a:t>EGATIVE</a:t>
            </a:r>
            <a:endParaRPr dirty="0"/>
          </a:p>
        </p:txBody>
      </p:sp>
      <p:sp>
        <p:nvSpPr>
          <p:cNvPr id="15" name="Google Shape;617;p31">
            <a:extLst>
              <a:ext uri="{FF2B5EF4-FFF2-40B4-BE49-F238E27FC236}">
                <a16:creationId xmlns:a16="http://schemas.microsoft.com/office/drawing/2014/main" id="{97C72F33-8D1B-052E-894A-BB02A89B2BF4}"/>
              </a:ext>
            </a:extLst>
          </p:cNvPr>
          <p:cNvSpPr txBox="1"/>
          <p:nvPr/>
        </p:nvSpPr>
        <p:spPr>
          <a:xfrm>
            <a:off x="18513470" y="5586795"/>
            <a:ext cx="5783307" cy="73353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T</a:t>
            </a:r>
            <a:r>
              <a:rPr lang="en-US" sz="4100" dirty="0">
                <a:latin typeface="Helvetica Neue"/>
                <a:ea typeface="Helvetica Neue"/>
                <a:cs typeface="Helvetica Neue"/>
                <a:sym typeface="Helvetica Neue"/>
              </a:rPr>
              <a:t>RUE</a:t>
            </a:r>
            <a:r>
              <a:rPr lang="en-US" sz="4100" b="0" i="0" u="none" strike="noStrike" cap="none" dirty="0">
                <a:solidFill>
                  <a:srgbClr val="000000"/>
                </a:solidFill>
                <a:latin typeface="Helvetica Neue"/>
                <a:ea typeface="Helvetica Neue"/>
                <a:cs typeface="Helvetica Neue"/>
                <a:sym typeface="Helvetica Neue"/>
              </a:rPr>
              <a:t> </a:t>
            </a:r>
            <a:r>
              <a:rPr lang="en-US" sz="4100" b="1" i="0" u="none" strike="noStrike" cap="none" dirty="0">
                <a:solidFill>
                  <a:srgbClr val="000000"/>
                </a:solidFill>
                <a:latin typeface="Helvetica Neue"/>
                <a:ea typeface="Helvetica Neue"/>
                <a:cs typeface="Helvetica Neue"/>
                <a:sym typeface="Helvetica Neue"/>
              </a:rPr>
              <a:t>N</a:t>
            </a:r>
            <a:r>
              <a:rPr lang="en-US" sz="4100" b="0" i="0" u="none" strike="noStrike" cap="none" dirty="0">
                <a:solidFill>
                  <a:srgbClr val="000000"/>
                </a:solidFill>
                <a:latin typeface="Helvetica Neue"/>
                <a:ea typeface="Helvetica Neue"/>
                <a:cs typeface="Helvetica Neue"/>
                <a:sym typeface="Helvetica Neue"/>
              </a:rPr>
              <a:t>EGATIVE</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 name="Google Shape;227;p12">
            <a:extLst>
              <a:ext uri="{FF2B5EF4-FFF2-40B4-BE49-F238E27FC236}">
                <a16:creationId xmlns:a16="http://schemas.microsoft.com/office/drawing/2014/main" id="{453122E4-4E6B-2D82-7F50-23D0144A33DC}"/>
              </a:ext>
            </a:extLst>
          </p:cNvPr>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 name="Google Shape;233;p12">
            <a:extLst>
              <a:ext uri="{FF2B5EF4-FFF2-40B4-BE49-F238E27FC236}">
                <a16:creationId xmlns:a16="http://schemas.microsoft.com/office/drawing/2014/main" id="{ADD51C2B-EB9C-8D01-D9F7-D0D8847AA6E3}"/>
              </a:ext>
            </a:extLst>
          </p:cNvPr>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9" name="Google Shape;239;p13"/>
          <p:cNvSpPr txBox="1"/>
          <p:nvPr/>
        </p:nvSpPr>
        <p:spPr>
          <a:xfrm>
            <a:off x="3432924" y="6284800"/>
            <a:ext cx="27957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a:solidFill>
                  <a:srgbClr val="000000"/>
                </a:solidFill>
                <a:latin typeface="Helvetica Neue"/>
                <a:ea typeface="Helvetica Neue"/>
                <a:cs typeface="Helvetica Neue"/>
                <a:sym typeface="Helvetica Neue"/>
              </a:rPr>
              <a:t>Accuracy</a:t>
            </a:r>
            <a:endParaRPr/>
          </a:p>
        </p:txBody>
      </p:sp>
      <p:cxnSp>
        <p:nvCxnSpPr>
          <p:cNvPr id="240" name="Google Shape;240;p13"/>
          <p:cNvCxnSpPr/>
          <p:nvPr/>
        </p:nvCxnSpPr>
        <p:spPr>
          <a:xfrm>
            <a:off x="9969520" y="7043023"/>
            <a:ext cx="4299582" cy="1"/>
          </a:xfrm>
          <a:prstGeom prst="straightConnector1">
            <a:avLst/>
          </a:prstGeom>
          <a:noFill/>
          <a:ln w="50800" cap="flat" cmpd="sng">
            <a:solidFill>
              <a:srgbClr val="000000"/>
            </a:solidFill>
            <a:prstDash val="solid"/>
            <a:miter lim="400000"/>
            <a:headEnd type="none" w="sm" len="sm"/>
            <a:tailEnd type="none" w="sm" len="sm"/>
          </a:ln>
        </p:spPr>
      </p:cxnSp>
      <p:sp>
        <p:nvSpPr>
          <p:cNvPr id="241" name="Google Shape;241;p13"/>
          <p:cNvSpPr txBox="1"/>
          <p:nvPr/>
        </p:nvSpPr>
        <p:spPr>
          <a:xfrm>
            <a:off x="17823525" y="11223175"/>
            <a:ext cx="3005400" cy="6876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800"/>
              <a:buFont typeface="Helvetica Neue"/>
              <a:buNone/>
            </a:pPr>
            <a:r>
              <a:rPr lang="en-US" sz="3800" b="0" i="0" u="none" strike="noStrike" cap="none">
                <a:solidFill>
                  <a:srgbClr val="000000"/>
                </a:solidFill>
                <a:latin typeface="Helvetica Neue"/>
                <a:ea typeface="Helvetica Neue"/>
                <a:cs typeface="Helvetica Neue"/>
                <a:sym typeface="Helvetica Neue"/>
              </a:rPr>
              <a:t>“Everything”</a:t>
            </a:r>
            <a:endParaRPr/>
          </a:p>
        </p:txBody>
      </p:sp>
      <p:sp>
        <p:nvSpPr>
          <p:cNvPr id="242" name="Google Shape;242;p13"/>
          <p:cNvSpPr txBox="1"/>
          <p:nvPr/>
        </p:nvSpPr>
        <p:spPr>
          <a:xfrm>
            <a:off x="15863270" y="798756"/>
            <a:ext cx="7177034" cy="5488682"/>
          </a:xfrm>
          <a:prstGeom prst="rect">
            <a:avLst/>
          </a:prstGeom>
          <a:noFill/>
          <a:ln>
            <a:noFill/>
          </a:ln>
        </p:spPr>
        <p:txBody>
          <a:bodyPr spcFirstLastPara="1" wrap="square" lIns="50800" tIns="50800" rIns="50800" bIns="50800" anchor="ctr" anchorCtr="0">
            <a:spAutoFit/>
          </a:bodyPr>
          <a:lstStyle/>
          <a:p>
            <a:pPr lvl="0" algn="ctr">
              <a:buSzPts val="3800"/>
            </a:pPr>
            <a:r>
              <a:rPr lang="en-US" sz="3800" b="0" i="0" u="none" strike="noStrike" cap="none" dirty="0">
                <a:solidFill>
                  <a:srgbClr val="000000"/>
                </a:solidFill>
                <a:latin typeface="Helvetica Neue"/>
                <a:ea typeface="Helvetica Neue"/>
                <a:cs typeface="Helvetica Neue"/>
                <a:sym typeface="Helvetica Neue"/>
              </a:rPr>
              <a:t>“Number of cases where </a:t>
            </a:r>
            <a:r>
              <a:rPr lang="en-US" sz="3800" b="1" i="0" u="none" strike="noStrike" cap="none" dirty="0">
                <a:solidFill>
                  <a:schemeClr val="tx2">
                    <a:lumMod val="10000"/>
                  </a:schemeClr>
                </a:solidFill>
                <a:latin typeface="Helvetica Neue"/>
                <a:ea typeface="Helvetica Neue"/>
                <a:cs typeface="Helvetica Neue"/>
                <a:sym typeface="Helvetica Neue"/>
              </a:rPr>
              <a:t>we chose</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EB220C"/>
                </a:solidFill>
                <a:latin typeface="Helvetica Neue"/>
                <a:ea typeface="Helvetica Neue"/>
                <a:cs typeface="Helvetica Neue"/>
                <a:sym typeface="Helvetica Neue"/>
              </a:rPr>
              <a:t>positive</a:t>
            </a:r>
            <a:r>
              <a:rPr lang="en-US" sz="3800" b="0" i="0" u="none" strike="noStrike" cap="none" dirty="0">
                <a:solidFill>
                  <a:srgbClr val="00AA8D"/>
                </a:solidFill>
                <a:latin typeface="Helvetica Neue"/>
                <a:ea typeface="Helvetica Neue"/>
                <a:cs typeface="Helvetica Neue"/>
                <a:sym typeface="Helvetica Neue"/>
              </a:rPr>
              <a:t> </a:t>
            </a:r>
            <a:r>
              <a:rPr lang="en-US" sz="3800" b="1" i="0" u="none" strike="noStrike" cap="none" dirty="0">
                <a:solidFill>
                  <a:schemeClr val="tx2">
                    <a:lumMod val="10000"/>
                  </a:schemeClr>
                </a:solidFill>
                <a:latin typeface="Helvetica Neue"/>
                <a:ea typeface="Helvetica Neue"/>
                <a:cs typeface="Helvetica Neue"/>
                <a:sym typeface="Helvetica Neue"/>
              </a:rPr>
              <a:t>when patient is</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EB220C"/>
                </a:solidFill>
                <a:latin typeface="Helvetica Neue"/>
                <a:ea typeface="Helvetica Neue"/>
                <a:cs typeface="Helvetica Neue"/>
                <a:sym typeface="Helvetica Neue"/>
              </a:rPr>
              <a:t>positive</a:t>
            </a:r>
            <a:r>
              <a:rPr lang="en-US" sz="3800" b="0" i="0" u="none" strike="noStrike" cap="none" dirty="0">
                <a:solidFill>
                  <a:srgbClr val="000000"/>
                </a:solidFill>
                <a:latin typeface="Helvetica Neue"/>
                <a:ea typeface="Helvetica Neue"/>
                <a:cs typeface="Helvetica Neue"/>
                <a:sym typeface="Helvetica Neue"/>
              </a:rPr>
              <a:t> </a:t>
            </a:r>
            <a:endParaRPr dirty="0"/>
          </a:p>
          <a:p>
            <a:pPr marL="0" marR="0" lvl="0" indent="0" algn="ctr" rtl="0">
              <a:lnSpc>
                <a:spcPct val="100000"/>
              </a:lnSpc>
              <a:spcBef>
                <a:spcPts val="0"/>
              </a:spcBef>
              <a:spcAft>
                <a:spcPts val="0"/>
              </a:spcAft>
              <a:buClr>
                <a:srgbClr val="000000"/>
              </a:buClr>
              <a:buSzPts val="3800"/>
              <a:buFont typeface="Helvetica Neue"/>
              <a:buNone/>
            </a:pPr>
            <a:endParaRPr sz="38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800"/>
              <a:buFont typeface="Helvetica Neue"/>
              <a:buNone/>
            </a:pPr>
            <a:r>
              <a:rPr lang="en-US" sz="3800" b="0" i="1" u="none" strike="noStrike" cap="none" dirty="0">
                <a:solidFill>
                  <a:srgbClr val="000000"/>
                </a:solidFill>
                <a:latin typeface="Helvetica Neue"/>
                <a:ea typeface="Helvetica Neue"/>
                <a:cs typeface="Helvetica Neue"/>
                <a:sym typeface="Helvetica Neue"/>
              </a:rPr>
              <a:t>and </a:t>
            </a:r>
            <a:endParaRPr dirty="0"/>
          </a:p>
          <a:p>
            <a:pPr marL="0" marR="0" lvl="0" indent="0" algn="ctr" rtl="0">
              <a:lnSpc>
                <a:spcPct val="100000"/>
              </a:lnSpc>
              <a:spcBef>
                <a:spcPts val="0"/>
              </a:spcBef>
              <a:spcAft>
                <a:spcPts val="0"/>
              </a:spcAft>
              <a:buClr>
                <a:srgbClr val="000000"/>
              </a:buClr>
              <a:buSzPts val="3800"/>
              <a:buFont typeface="Helvetica Neue"/>
              <a:buNone/>
            </a:pPr>
            <a:endParaRPr sz="3800" b="0" i="1" u="none" strike="noStrike" cap="none" dirty="0">
              <a:solidFill>
                <a:srgbClr val="000000"/>
              </a:solidFill>
              <a:latin typeface="Helvetica Neue"/>
              <a:ea typeface="Helvetica Neue"/>
              <a:cs typeface="Helvetica Neue"/>
              <a:sym typeface="Helvetica Neue"/>
            </a:endParaRPr>
          </a:p>
          <a:p>
            <a:pPr lvl="0" algn="ctr">
              <a:buSzPts val="3800"/>
            </a:pPr>
            <a:r>
              <a:rPr lang="en-US" sz="3800" b="0" i="0" u="none" strike="noStrike" cap="none" dirty="0">
                <a:solidFill>
                  <a:srgbClr val="000000"/>
                </a:solidFill>
                <a:latin typeface="Helvetica Neue"/>
                <a:ea typeface="Helvetica Neue"/>
                <a:cs typeface="Helvetica Neue"/>
                <a:sym typeface="Helvetica Neue"/>
              </a:rPr>
              <a:t>Number of cases where </a:t>
            </a:r>
            <a:r>
              <a:rPr lang="en-US" sz="3800" b="1" i="0" u="none" strike="noStrike" cap="none" dirty="0">
                <a:solidFill>
                  <a:schemeClr val="tx2">
                    <a:lumMod val="10000"/>
                  </a:schemeClr>
                </a:solidFill>
                <a:latin typeface="Helvetica Neue"/>
                <a:ea typeface="Helvetica Neue"/>
                <a:cs typeface="Helvetica Neue"/>
                <a:sym typeface="Helvetica Neue"/>
              </a:rPr>
              <a:t>we chose</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00AA8D"/>
                </a:solidFill>
                <a:latin typeface="Helvetica Neue"/>
                <a:ea typeface="Helvetica Neue"/>
                <a:cs typeface="Helvetica Neue"/>
                <a:sym typeface="Helvetica Neue"/>
              </a:rPr>
              <a:t>negative</a:t>
            </a:r>
            <a:r>
              <a:rPr lang="en-US" sz="3800" b="0" i="0" u="none" strike="noStrike" cap="none" dirty="0">
                <a:solidFill>
                  <a:srgbClr val="00AA8D"/>
                </a:solidFill>
                <a:latin typeface="Helvetica Neue"/>
                <a:ea typeface="Helvetica Neue"/>
                <a:cs typeface="Helvetica Neue"/>
                <a:sym typeface="Helvetica Neue"/>
              </a:rPr>
              <a:t> </a:t>
            </a:r>
            <a:r>
              <a:rPr lang="en-US" sz="3800" b="1" i="0" u="none" strike="noStrike" cap="none" dirty="0">
                <a:solidFill>
                  <a:schemeClr val="tx2">
                    <a:lumMod val="10000"/>
                  </a:schemeClr>
                </a:solidFill>
                <a:latin typeface="Helvetica Neue"/>
                <a:ea typeface="Helvetica Neue"/>
                <a:cs typeface="Helvetica Neue"/>
                <a:sym typeface="Helvetica Neue"/>
              </a:rPr>
              <a:t>when patient is</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00AA8D"/>
                </a:solidFill>
                <a:latin typeface="Helvetica Neue"/>
                <a:ea typeface="Helvetica Neue"/>
                <a:cs typeface="Helvetica Neue"/>
                <a:sym typeface="Helvetica Neue"/>
              </a:rPr>
              <a:t>negative</a:t>
            </a:r>
            <a:r>
              <a:rPr lang="en-US" sz="3800" b="0" i="0" u="none" strike="noStrike" cap="none" dirty="0">
                <a:solidFill>
                  <a:srgbClr val="000000"/>
                </a:solidFill>
                <a:latin typeface="Helvetica Neue"/>
                <a:ea typeface="Helvetica Neue"/>
                <a:cs typeface="Helvetica Neue"/>
                <a:sym typeface="Helvetica Neue"/>
              </a:rPr>
              <a:t>”</a:t>
            </a:r>
            <a:endParaRPr dirty="0"/>
          </a:p>
        </p:txBody>
      </p:sp>
      <p:sp>
        <p:nvSpPr>
          <p:cNvPr id="243" name="Google Shape;243;p13"/>
          <p:cNvSpPr txBox="1"/>
          <p:nvPr/>
        </p:nvSpPr>
        <p:spPr>
          <a:xfrm>
            <a:off x="2014050" y="7082250"/>
            <a:ext cx="57045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244" name="Google Shape;244;p13"/>
          <p:cNvSpPr txBox="1">
            <a:spLocks noGrp="1"/>
          </p:cNvSpPr>
          <p:nvPr>
            <p:ph type="sldNum" idx="12"/>
          </p:nvPr>
        </p:nvSpPr>
        <p:spPr>
          <a:xfrm>
            <a:off x="11058964"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15</a:t>
            </a:fld>
            <a:endParaRPr/>
          </a:p>
        </p:txBody>
      </p:sp>
      <p:sp>
        <p:nvSpPr>
          <p:cNvPr id="245" name="Google Shape;245;p13"/>
          <p:cNvSpPr/>
          <p:nvPr/>
        </p:nvSpPr>
        <p:spPr>
          <a:xfrm rot="10800000">
            <a:off x="12433457" y="7757448"/>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46" name="Google Shape;246;p13"/>
          <p:cNvSpPr/>
          <p:nvPr/>
        </p:nvSpPr>
        <p:spPr>
          <a:xfrm rot="10800000">
            <a:off x="9678780" y="7757448"/>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47" name="Google Shape;247;p13"/>
          <p:cNvSpPr/>
          <p:nvPr/>
        </p:nvSpPr>
        <p:spPr>
          <a:xfrm rot="2693659">
            <a:off x="11626097" y="10089523"/>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8" name="Google Shape;248;p13"/>
          <p:cNvSpPr/>
          <p:nvPr/>
        </p:nvSpPr>
        <p:spPr>
          <a:xfrm rot="2693659">
            <a:off x="11628763" y="10093324"/>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1" name="Group 10">
            <a:extLst>
              <a:ext uri="{FF2B5EF4-FFF2-40B4-BE49-F238E27FC236}">
                <a16:creationId xmlns:a16="http://schemas.microsoft.com/office/drawing/2014/main" id="{71793BF7-B7C5-B7B2-80F4-4B12ED552E40}"/>
              </a:ext>
            </a:extLst>
          </p:cNvPr>
          <p:cNvGrpSpPr/>
          <p:nvPr/>
        </p:nvGrpSpPr>
        <p:grpSpPr>
          <a:xfrm>
            <a:off x="11538538" y="532185"/>
            <a:ext cx="3770635" cy="6021824"/>
            <a:chOff x="11538538" y="532185"/>
            <a:chExt cx="3770635" cy="6021824"/>
          </a:xfrm>
        </p:grpSpPr>
        <p:grpSp>
          <p:nvGrpSpPr>
            <p:cNvPr id="10" name="Group 9">
              <a:extLst>
                <a:ext uri="{FF2B5EF4-FFF2-40B4-BE49-F238E27FC236}">
                  <a16:creationId xmlns:a16="http://schemas.microsoft.com/office/drawing/2014/main" id="{607A28E3-F4CC-5740-A0BA-5EDA62B7ED5C}"/>
                </a:ext>
              </a:extLst>
            </p:cNvPr>
            <p:cNvGrpSpPr/>
            <p:nvPr/>
          </p:nvGrpSpPr>
          <p:grpSpPr>
            <a:xfrm>
              <a:off x="11538538" y="532185"/>
              <a:ext cx="3770635" cy="6021824"/>
              <a:chOff x="13148865" y="4379712"/>
              <a:chExt cx="2049239" cy="3272700"/>
            </a:xfrm>
          </p:grpSpPr>
          <p:sp>
            <p:nvSpPr>
              <p:cNvPr id="8" name="Google Shape;217;p12">
                <a:extLst>
                  <a:ext uri="{FF2B5EF4-FFF2-40B4-BE49-F238E27FC236}">
                    <a16:creationId xmlns:a16="http://schemas.microsoft.com/office/drawing/2014/main" id="{4DFF092A-603D-2C66-B317-CF4EA5CB8A17}"/>
                  </a:ext>
                </a:extLst>
              </p:cNvPr>
              <p:cNvSpPr/>
              <p:nvPr/>
            </p:nvSpPr>
            <p:spPr>
              <a:xfrm rot="10800000">
                <a:off x="13721581" y="4379712"/>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9" name="Google Shape;227;p12">
                <a:extLst>
                  <a:ext uri="{FF2B5EF4-FFF2-40B4-BE49-F238E27FC236}">
                    <a16:creationId xmlns:a16="http://schemas.microsoft.com/office/drawing/2014/main" id="{E2ABD511-207D-C342-C36C-C1B02C3C0AD9}"/>
                  </a:ext>
                </a:extLst>
              </p:cNvPr>
              <p:cNvSpPr/>
              <p:nvPr/>
            </p:nvSpPr>
            <p:spPr>
              <a:xfrm rot="-8106341">
                <a:off x="13148865" y="5483630"/>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 name="Google Shape;219;p12">
              <a:extLst>
                <a:ext uri="{FF2B5EF4-FFF2-40B4-BE49-F238E27FC236}">
                  <a16:creationId xmlns:a16="http://schemas.microsoft.com/office/drawing/2014/main" id="{6DD914CD-885F-B3FD-45BC-A1DE4C11C35A}"/>
                </a:ext>
              </a:extLst>
            </p:cNvPr>
            <p:cNvSpPr/>
            <p:nvPr/>
          </p:nvSpPr>
          <p:spPr>
            <a:xfrm rot="2693659">
              <a:off x="11647725" y="262206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8" name="Group 27">
            <a:extLst>
              <a:ext uri="{FF2B5EF4-FFF2-40B4-BE49-F238E27FC236}">
                <a16:creationId xmlns:a16="http://schemas.microsoft.com/office/drawing/2014/main" id="{46149D5C-BD0C-AA87-7DA1-EB5326F4DA4A}"/>
              </a:ext>
            </a:extLst>
          </p:cNvPr>
          <p:cNvGrpSpPr/>
          <p:nvPr/>
        </p:nvGrpSpPr>
        <p:grpSpPr>
          <a:xfrm rot="10800000">
            <a:off x="11285615" y="4849482"/>
            <a:ext cx="1842066" cy="1842067"/>
            <a:chOff x="12077211" y="7547750"/>
            <a:chExt cx="1842066" cy="1842067"/>
          </a:xfrm>
        </p:grpSpPr>
        <p:sp>
          <p:nvSpPr>
            <p:cNvPr id="25" name="Google Shape;290;p15">
              <a:extLst>
                <a:ext uri="{FF2B5EF4-FFF2-40B4-BE49-F238E27FC236}">
                  <a16:creationId xmlns:a16="http://schemas.microsoft.com/office/drawing/2014/main" id="{EBC2999D-C746-A4C8-D4C7-DB3642398189}"/>
                </a:ext>
              </a:extLst>
            </p:cNvPr>
            <p:cNvSpPr/>
            <p:nvPr/>
          </p:nvSpPr>
          <p:spPr>
            <a:xfrm rot="-8106341">
              <a:off x="12092592" y="7556767"/>
              <a:ext cx="1824032" cy="1824033"/>
            </a:xfrm>
            <a:custGeom>
              <a:avLst/>
              <a:gdLst/>
              <a:ahLst/>
              <a:cxnLst/>
              <a:rect l="l" t="t" r="r" b="b"/>
              <a:pathLst>
                <a:path w="21600" h="21600" extrusionOk="0">
                  <a:moveTo>
                    <a:pt x="0" y="0"/>
                  </a:moveTo>
                  <a:lnTo>
                    <a:pt x="0" y="21600"/>
                  </a:lnTo>
                  <a:lnTo>
                    <a:pt x="21600" y="2160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6" name="Google Shape;291;p15">
              <a:extLst>
                <a:ext uri="{FF2B5EF4-FFF2-40B4-BE49-F238E27FC236}">
                  <a16:creationId xmlns:a16="http://schemas.microsoft.com/office/drawing/2014/main" id="{42223A4E-801D-5AF6-7986-05B2AFF5CC44}"/>
                </a:ext>
              </a:extLst>
            </p:cNvPr>
            <p:cNvSpPr/>
            <p:nvPr/>
          </p:nvSpPr>
          <p:spPr>
            <a:xfrm rot="-8106341">
              <a:off x="12077211" y="7547750"/>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7" name="Google Shape;292;p15">
              <a:extLst>
                <a:ext uri="{FF2B5EF4-FFF2-40B4-BE49-F238E27FC236}">
                  <a16:creationId xmlns:a16="http://schemas.microsoft.com/office/drawing/2014/main" id="{4EED448E-89F9-424A-BFEF-8E9F82458BD9}"/>
                </a:ext>
              </a:extLst>
            </p:cNvPr>
            <p:cNvSpPr/>
            <p:nvPr/>
          </p:nvSpPr>
          <p:spPr>
            <a:xfrm rot="-8106341">
              <a:off x="12082146" y="7551550"/>
              <a:ext cx="1834465"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216" name="Google Shape;216;p12"/>
          <p:cNvSpPr txBox="1">
            <a:spLocks noGrp="1"/>
          </p:cNvSpPr>
          <p:nvPr>
            <p:ph type="sldNum" idx="12"/>
          </p:nvPr>
        </p:nvSpPr>
        <p:spPr>
          <a:xfrm>
            <a:off x="11950597" y="13076006"/>
            <a:ext cx="617087"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16</a:t>
            </a:fld>
            <a:endParaRPr dirty="0"/>
          </a:p>
        </p:txBody>
      </p:sp>
      <p:sp>
        <p:nvSpPr>
          <p:cNvPr id="2" name="Google Shape;260;p14">
            <a:extLst>
              <a:ext uri="{FF2B5EF4-FFF2-40B4-BE49-F238E27FC236}">
                <a16:creationId xmlns:a16="http://schemas.microsoft.com/office/drawing/2014/main" id="{1E14B2AB-747F-B21E-FE53-5BC2F8C93193}"/>
              </a:ext>
            </a:extLst>
          </p:cNvPr>
          <p:cNvSpPr txBox="1"/>
          <p:nvPr/>
        </p:nvSpPr>
        <p:spPr>
          <a:xfrm>
            <a:off x="2855376" y="11616350"/>
            <a:ext cx="2403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3" name="Google Shape;261;p14">
            <a:extLst>
              <a:ext uri="{FF2B5EF4-FFF2-40B4-BE49-F238E27FC236}">
                <a16:creationId xmlns:a16="http://schemas.microsoft.com/office/drawing/2014/main" id="{D87E2332-D252-E669-0778-51700C35DAFD}"/>
              </a:ext>
            </a:extLst>
          </p:cNvPr>
          <p:cNvSpPr txBox="1"/>
          <p:nvPr/>
        </p:nvSpPr>
        <p:spPr>
          <a:xfrm>
            <a:off x="1631650" y="12438100"/>
            <a:ext cx="56382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9" name="Google Shape;217;p12">
            <a:extLst>
              <a:ext uri="{FF2B5EF4-FFF2-40B4-BE49-F238E27FC236}">
                <a16:creationId xmlns:a16="http://schemas.microsoft.com/office/drawing/2014/main" id="{C35D6FC2-4616-9AD6-C44E-2CF0AD9EDF3C}"/>
              </a:ext>
            </a:extLst>
          </p:cNvPr>
          <p:cNvSpPr/>
          <p:nvPr/>
        </p:nvSpPr>
        <p:spPr>
          <a:xfrm rot="10800000">
            <a:off x="17800783" y="5913207"/>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0" name="Google Shape;218;p12">
            <a:extLst>
              <a:ext uri="{FF2B5EF4-FFF2-40B4-BE49-F238E27FC236}">
                <a16:creationId xmlns:a16="http://schemas.microsoft.com/office/drawing/2014/main" id="{E8C9DA1E-94B3-78D9-2DC7-2F74E9AF1576}"/>
              </a:ext>
            </a:extLst>
          </p:cNvPr>
          <p:cNvSpPr/>
          <p:nvPr/>
        </p:nvSpPr>
        <p:spPr>
          <a:xfrm rot="10800000">
            <a:off x="17791219" y="1953615"/>
            <a:ext cx="1444503" cy="2916926"/>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11" name="Google Shape;217;p12">
            <a:extLst>
              <a:ext uri="{FF2B5EF4-FFF2-40B4-BE49-F238E27FC236}">
                <a16:creationId xmlns:a16="http://schemas.microsoft.com/office/drawing/2014/main" id="{01C9D1EC-604F-A8B8-838E-B9E1ACE911FF}"/>
              </a:ext>
            </a:extLst>
          </p:cNvPr>
          <p:cNvSpPr/>
          <p:nvPr/>
        </p:nvSpPr>
        <p:spPr>
          <a:xfrm rot="10800000">
            <a:off x="12148843" y="2469600"/>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12" name="Google Shape;218;p12">
            <a:extLst>
              <a:ext uri="{FF2B5EF4-FFF2-40B4-BE49-F238E27FC236}">
                <a16:creationId xmlns:a16="http://schemas.microsoft.com/office/drawing/2014/main" id="{A17F7BE1-A2A7-2940-4FE2-732945673B3E}"/>
              </a:ext>
            </a:extLst>
          </p:cNvPr>
          <p:cNvSpPr/>
          <p:nvPr/>
        </p:nvSpPr>
        <p:spPr>
          <a:xfrm rot="10800000">
            <a:off x="9421345"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13" name="Google Shape;219;p12">
            <a:extLst>
              <a:ext uri="{FF2B5EF4-FFF2-40B4-BE49-F238E27FC236}">
                <a16:creationId xmlns:a16="http://schemas.microsoft.com/office/drawing/2014/main" id="{644A1CBE-DD70-016D-D6B5-2AB936700399}"/>
              </a:ext>
            </a:extLst>
          </p:cNvPr>
          <p:cNvSpPr/>
          <p:nvPr/>
        </p:nvSpPr>
        <p:spPr>
          <a:xfrm rot="2693659">
            <a:off x="11341483" y="480167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 name="Google Shape;220;p12">
            <a:extLst>
              <a:ext uri="{FF2B5EF4-FFF2-40B4-BE49-F238E27FC236}">
                <a16:creationId xmlns:a16="http://schemas.microsoft.com/office/drawing/2014/main" id="{2C6AF467-244F-0D80-3400-4BFD969B32E7}"/>
              </a:ext>
            </a:extLst>
          </p:cNvPr>
          <p:cNvSpPr/>
          <p:nvPr/>
        </p:nvSpPr>
        <p:spPr>
          <a:xfrm rot="2693659">
            <a:off x="11344149" y="4805476"/>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 name="Google Shape;223;p12">
            <a:extLst>
              <a:ext uri="{FF2B5EF4-FFF2-40B4-BE49-F238E27FC236}">
                <a16:creationId xmlns:a16="http://schemas.microsoft.com/office/drawing/2014/main" id="{0C0A46A7-92F4-D1D1-2893-A07B38C22A8E}"/>
              </a:ext>
            </a:extLst>
          </p:cNvPr>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“Selection space”</a:t>
            </a:r>
            <a:endParaRPr dirty="0"/>
          </a:p>
        </p:txBody>
      </p:sp>
      <p:sp>
        <p:nvSpPr>
          <p:cNvPr id="16" name="Google Shape;225;p12">
            <a:extLst>
              <a:ext uri="{FF2B5EF4-FFF2-40B4-BE49-F238E27FC236}">
                <a16:creationId xmlns:a16="http://schemas.microsoft.com/office/drawing/2014/main" id="{134B199A-B196-C54E-043C-6ED97978E32C}"/>
              </a:ext>
            </a:extLst>
          </p:cNvPr>
          <p:cNvSpPr txBox="1"/>
          <p:nvPr/>
        </p:nvSpPr>
        <p:spPr>
          <a:xfrm>
            <a:off x="19972340" y="6778596"/>
            <a:ext cx="3574314"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17" name="Google Shape;227;p12">
            <a:extLst>
              <a:ext uri="{FF2B5EF4-FFF2-40B4-BE49-F238E27FC236}">
                <a16:creationId xmlns:a16="http://schemas.microsoft.com/office/drawing/2014/main" id="{821E9C99-CB46-B1E9-419B-8C596B7CF38A}"/>
              </a:ext>
            </a:extLst>
          </p:cNvPr>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 name="Google Shape;229;p12">
            <a:extLst>
              <a:ext uri="{FF2B5EF4-FFF2-40B4-BE49-F238E27FC236}">
                <a16:creationId xmlns:a16="http://schemas.microsoft.com/office/drawing/2014/main" id="{55E2DB0A-D2D1-5689-28AB-5F74F6A2C85A}"/>
              </a:ext>
            </a:extLst>
          </p:cNvPr>
          <p:cNvSpPr txBox="1"/>
          <p:nvPr/>
        </p:nvSpPr>
        <p:spPr>
          <a:xfrm>
            <a:off x="1013928" y="6527618"/>
            <a:ext cx="3574313"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19" name="Google Shape;231;p12">
            <a:extLst>
              <a:ext uri="{FF2B5EF4-FFF2-40B4-BE49-F238E27FC236}">
                <a16:creationId xmlns:a16="http://schemas.microsoft.com/office/drawing/2014/main" id="{4AFA72BA-0352-9140-A823-630CD8127134}"/>
              </a:ext>
            </a:extLst>
          </p:cNvPr>
          <p:cNvSpPr txBox="1"/>
          <p:nvPr/>
        </p:nvSpPr>
        <p:spPr>
          <a:xfrm>
            <a:off x="891364" y="2998071"/>
            <a:ext cx="3696877"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FF0000"/>
                </a:solidFill>
                <a:latin typeface="Helvetica Neue"/>
                <a:ea typeface="Helvetica Neue"/>
                <a:cs typeface="Helvetica Neue"/>
                <a:sym typeface="Helvetica Neue"/>
              </a:rPr>
              <a:t>positive</a:t>
            </a:r>
            <a:endParaRPr dirty="0">
              <a:solidFill>
                <a:srgbClr val="FF0000"/>
              </a:solidFill>
            </a:endParaRPr>
          </a:p>
        </p:txBody>
      </p:sp>
      <p:sp>
        <p:nvSpPr>
          <p:cNvPr id="20" name="Google Shape;233;p12">
            <a:extLst>
              <a:ext uri="{FF2B5EF4-FFF2-40B4-BE49-F238E27FC236}">
                <a16:creationId xmlns:a16="http://schemas.microsoft.com/office/drawing/2014/main" id="{586D9092-55C8-6F3A-0072-AB740A0CB002}"/>
              </a:ext>
            </a:extLst>
          </p:cNvPr>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 name="Google Shape;234;p12">
            <a:extLst>
              <a:ext uri="{FF2B5EF4-FFF2-40B4-BE49-F238E27FC236}">
                <a16:creationId xmlns:a16="http://schemas.microsoft.com/office/drawing/2014/main" id="{37973684-366C-B20B-0626-14372B825EF8}"/>
              </a:ext>
            </a:extLst>
          </p:cNvPr>
          <p:cNvSpPr txBox="1"/>
          <p:nvPr/>
        </p:nvSpPr>
        <p:spPr>
          <a:xfrm>
            <a:off x="19972340" y="2660080"/>
            <a:ext cx="3696877" cy="15419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EB220C"/>
                </a:solidFill>
                <a:latin typeface="Helvetica Neue"/>
                <a:ea typeface="Helvetica Neue"/>
                <a:cs typeface="Helvetica Neue"/>
                <a:sym typeface="Helvetica Neue"/>
              </a:rPr>
              <a:t>positive</a:t>
            </a:r>
            <a:endParaRPr dirty="0">
              <a:solidFill>
                <a:srgbClr val="EB220C"/>
              </a:solidFill>
            </a:endParaRPr>
          </a:p>
        </p:txBody>
      </p:sp>
      <p:sp>
        <p:nvSpPr>
          <p:cNvPr id="22" name="Google Shape;219;p12">
            <a:extLst>
              <a:ext uri="{FF2B5EF4-FFF2-40B4-BE49-F238E27FC236}">
                <a16:creationId xmlns:a16="http://schemas.microsoft.com/office/drawing/2014/main" id="{34A55E6C-CDD7-FA4C-B51F-92D4B8A87269}"/>
              </a:ext>
            </a:extLst>
          </p:cNvPr>
          <p:cNvSpPr/>
          <p:nvPr/>
        </p:nvSpPr>
        <p:spPr>
          <a:xfrm rot="2693659">
            <a:off x="5686644" y="264697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 name="Google Shape;219;p12">
            <a:extLst>
              <a:ext uri="{FF2B5EF4-FFF2-40B4-BE49-F238E27FC236}">
                <a16:creationId xmlns:a16="http://schemas.microsoft.com/office/drawing/2014/main" id="{04785A63-FD07-4897-2183-E09A58B6EE31}"/>
              </a:ext>
            </a:extLst>
          </p:cNvPr>
          <p:cNvSpPr/>
          <p:nvPr/>
        </p:nvSpPr>
        <p:spPr>
          <a:xfrm rot="2693659">
            <a:off x="5718455" y="264697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 name="Google Shape;220;p12">
            <a:extLst>
              <a:ext uri="{FF2B5EF4-FFF2-40B4-BE49-F238E27FC236}">
                <a16:creationId xmlns:a16="http://schemas.microsoft.com/office/drawing/2014/main" id="{46F23E25-E056-19C3-F4B0-CC272780816F}"/>
              </a:ext>
            </a:extLst>
          </p:cNvPr>
          <p:cNvSpPr/>
          <p:nvPr/>
        </p:nvSpPr>
        <p:spPr>
          <a:xfrm rot="2693659">
            <a:off x="4505271" y="651480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912916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5"/>
          <p:cNvSpPr txBox="1"/>
          <p:nvPr/>
        </p:nvSpPr>
        <p:spPr>
          <a:xfrm>
            <a:off x="2294500" y="6540600"/>
            <a:ext cx="23406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cxnSp>
        <p:nvCxnSpPr>
          <p:cNvPr id="287" name="Google Shape;287;p15"/>
          <p:cNvCxnSpPr/>
          <p:nvPr/>
        </p:nvCxnSpPr>
        <p:spPr>
          <a:xfrm>
            <a:off x="10855973" y="6351615"/>
            <a:ext cx="4299582" cy="1"/>
          </a:xfrm>
          <a:prstGeom prst="straightConnector1">
            <a:avLst/>
          </a:prstGeom>
          <a:noFill/>
          <a:ln w="50800" cap="flat" cmpd="sng">
            <a:solidFill>
              <a:srgbClr val="000000"/>
            </a:solidFill>
            <a:prstDash val="solid"/>
            <a:miter lim="400000"/>
            <a:headEnd type="none" w="sm" len="sm"/>
            <a:tailEnd type="none" w="sm" len="sm"/>
          </a:ln>
        </p:spPr>
      </p:cxnSp>
      <p:sp>
        <p:nvSpPr>
          <p:cNvPr id="288" name="Google Shape;288;p15"/>
          <p:cNvSpPr txBox="1"/>
          <p:nvPr/>
        </p:nvSpPr>
        <p:spPr>
          <a:xfrm>
            <a:off x="16263333" y="7993784"/>
            <a:ext cx="4783717" cy="1302921"/>
          </a:xfrm>
          <a:prstGeom prst="rect">
            <a:avLst/>
          </a:prstGeom>
          <a:noFill/>
          <a:ln>
            <a:noFill/>
          </a:ln>
        </p:spPr>
        <p:txBody>
          <a:bodyPr spcFirstLastPara="1" wrap="square" lIns="50800" tIns="50800" rIns="50800" bIns="50800" anchor="ctr" anchorCtr="0">
            <a:spAutoFit/>
          </a:bodyPr>
          <a:lstStyle/>
          <a:p>
            <a:pPr lvl="0" algn="ctr">
              <a:buSzPts val="3800"/>
            </a:pPr>
            <a:r>
              <a:rPr lang="en-US" sz="3800" b="0" i="0" u="none" strike="noStrike" cap="none" dirty="0">
                <a:solidFill>
                  <a:srgbClr val="000000"/>
                </a:solidFill>
                <a:latin typeface="Helvetica Neue"/>
                <a:ea typeface="Helvetica Neue"/>
                <a:cs typeface="Helvetica Neue"/>
                <a:sym typeface="Helvetica Neue"/>
              </a:rPr>
              <a:t>“All selected </a:t>
            </a:r>
            <a:r>
              <a:rPr lang="en-US" sz="3600" b="1" dirty="0">
                <a:solidFill>
                  <a:srgbClr val="EB220C"/>
                </a:solidFill>
                <a:latin typeface="Helvetica Neue"/>
                <a:ea typeface="Helvetica Neue"/>
                <a:cs typeface="Helvetica Neue"/>
                <a:sym typeface="Helvetica Neue"/>
              </a:rPr>
              <a:t>positive</a:t>
            </a:r>
            <a:r>
              <a:rPr lang="en-US" sz="3800" b="0" i="0" u="none" strike="noStrike" cap="none" dirty="0">
                <a:solidFill>
                  <a:srgbClr val="000000"/>
                </a:solidFill>
                <a:latin typeface="Helvetica Neue"/>
                <a:ea typeface="Helvetica Neue"/>
                <a:cs typeface="Helvetica Neue"/>
                <a:sym typeface="Helvetica Neue"/>
              </a:rPr>
              <a:t> </a:t>
            </a:r>
            <a:r>
              <a:rPr lang="en-US" sz="3800" i="0" strike="noStrike" cap="none" dirty="0">
                <a:solidFill>
                  <a:srgbClr val="000000"/>
                </a:solidFill>
                <a:latin typeface="Helvetica Neue"/>
                <a:ea typeface="Helvetica Neue"/>
                <a:cs typeface="Helvetica Neue"/>
                <a:sym typeface="Helvetica Neue"/>
              </a:rPr>
              <a:t>by the model</a:t>
            </a:r>
            <a:r>
              <a:rPr lang="en-US" sz="3800" b="0" i="0" u="none" strike="noStrike" cap="none" dirty="0">
                <a:solidFill>
                  <a:srgbClr val="000000"/>
                </a:solidFill>
                <a:latin typeface="Helvetica Neue"/>
                <a:ea typeface="Helvetica Neue"/>
                <a:cs typeface="Helvetica Neue"/>
                <a:sym typeface="Helvetica Neue"/>
              </a:rPr>
              <a:t>”</a:t>
            </a:r>
            <a:endParaRPr dirty="0"/>
          </a:p>
        </p:txBody>
      </p:sp>
      <p:sp>
        <p:nvSpPr>
          <p:cNvPr id="289" name="Google Shape;289;p15"/>
          <p:cNvSpPr txBox="1"/>
          <p:nvPr/>
        </p:nvSpPr>
        <p:spPr>
          <a:xfrm>
            <a:off x="15596604" y="2332023"/>
            <a:ext cx="6117176" cy="1887696"/>
          </a:xfrm>
          <a:prstGeom prst="rect">
            <a:avLst/>
          </a:prstGeom>
          <a:noFill/>
          <a:ln>
            <a:noFill/>
          </a:ln>
        </p:spPr>
        <p:txBody>
          <a:bodyPr spcFirstLastPara="1" wrap="square" lIns="50800" tIns="50800" rIns="50800" bIns="50800" anchor="ctr" anchorCtr="0">
            <a:spAutoFit/>
          </a:bodyPr>
          <a:lstStyle/>
          <a:p>
            <a:pPr lvl="0" algn="ctr">
              <a:buSzPts val="3800"/>
            </a:pPr>
            <a:r>
              <a:rPr lang="en-US" sz="3800" b="0" i="0" u="none" strike="noStrike" cap="none" dirty="0">
                <a:solidFill>
                  <a:srgbClr val="000000"/>
                </a:solidFill>
                <a:latin typeface="Helvetica Neue"/>
                <a:ea typeface="Helvetica Neue"/>
                <a:cs typeface="Helvetica Neue"/>
                <a:sym typeface="Helvetica Neue"/>
              </a:rPr>
              <a:t>“Number of cases where </a:t>
            </a:r>
            <a:r>
              <a:rPr lang="en-US" sz="3800" b="1" i="0" u="none" strike="noStrike" cap="none" dirty="0">
                <a:solidFill>
                  <a:schemeClr val="tx2">
                    <a:lumMod val="10000"/>
                  </a:schemeClr>
                </a:solidFill>
                <a:latin typeface="Helvetica Neue"/>
                <a:ea typeface="Helvetica Neue"/>
                <a:cs typeface="Helvetica Neue"/>
                <a:sym typeface="Helvetica Neue"/>
              </a:rPr>
              <a:t>we chose</a:t>
            </a:r>
            <a:r>
              <a:rPr lang="en-US" sz="3800" b="0" i="0" u="none" strike="noStrike" cap="none" dirty="0">
                <a:solidFill>
                  <a:srgbClr val="00AA8D"/>
                </a:solidFill>
                <a:latin typeface="Helvetica Neue"/>
                <a:ea typeface="Helvetica Neue"/>
                <a:cs typeface="Helvetica Neue"/>
                <a:sym typeface="Helvetica Neue"/>
              </a:rPr>
              <a:t> </a:t>
            </a:r>
            <a:r>
              <a:rPr lang="en-US" sz="3600" b="1" dirty="0">
                <a:solidFill>
                  <a:srgbClr val="EB220C"/>
                </a:solidFill>
                <a:latin typeface="Helvetica Neue"/>
                <a:ea typeface="Helvetica Neue"/>
                <a:cs typeface="Helvetica Neue"/>
                <a:sym typeface="Helvetica Neue"/>
              </a:rPr>
              <a:t>positive</a:t>
            </a:r>
            <a:r>
              <a:rPr lang="en-US" sz="3800" b="0" i="0" u="none" strike="noStrike" cap="none" dirty="0">
                <a:solidFill>
                  <a:srgbClr val="00AA8D"/>
                </a:solidFill>
                <a:latin typeface="Helvetica Neue"/>
                <a:ea typeface="Helvetica Neue"/>
                <a:cs typeface="Helvetica Neue"/>
                <a:sym typeface="Helvetica Neue"/>
              </a:rPr>
              <a:t> </a:t>
            </a:r>
            <a:r>
              <a:rPr lang="en-US" sz="3800" b="1" i="0" u="none" strike="noStrike" cap="none" dirty="0">
                <a:solidFill>
                  <a:schemeClr val="tx2">
                    <a:lumMod val="10000"/>
                  </a:schemeClr>
                </a:solidFill>
                <a:latin typeface="Helvetica Neue"/>
                <a:ea typeface="Helvetica Neue"/>
                <a:cs typeface="Helvetica Neue"/>
                <a:sym typeface="Helvetica Neue"/>
              </a:rPr>
              <a:t>when patient is</a:t>
            </a:r>
            <a:r>
              <a:rPr lang="en-US" sz="3800" b="0" i="0" u="none" strike="noStrike" cap="none" dirty="0">
                <a:solidFill>
                  <a:srgbClr val="00AA8D"/>
                </a:solidFill>
                <a:latin typeface="Helvetica Neue"/>
                <a:ea typeface="Helvetica Neue"/>
                <a:cs typeface="Helvetica Neue"/>
                <a:sym typeface="Helvetica Neue"/>
              </a:rPr>
              <a:t> </a:t>
            </a:r>
            <a:r>
              <a:rPr lang="en-US" sz="3600" b="1" dirty="0">
                <a:solidFill>
                  <a:srgbClr val="EB220C"/>
                </a:solidFill>
                <a:latin typeface="Helvetica Neue"/>
                <a:ea typeface="Helvetica Neue"/>
                <a:cs typeface="Helvetica Neue"/>
                <a:sym typeface="Helvetica Neue"/>
              </a:rPr>
              <a:t>positive</a:t>
            </a:r>
            <a:r>
              <a:rPr lang="en-US" sz="3800" b="0" i="0" u="none" strike="noStrike" cap="none" dirty="0">
                <a:solidFill>
                  <a:srgbClr val="000000"/>
                </a:solidFill>
                <a:latin typeface="Helvetica Neue"/>
                <a:ea typeface="Helvetica Neue"/>
                <a:cs typeface="Helvetica Neue"/>
                <a:sym typeface="Helvetica Neue"/>
              </a:rPr>
              <a:t>”</a:t>
            </a:r>
            <a:endParaRPr dirty="0"/>
          </a:p>
        </p:txBody>
      </p:sp>
      <p:sp>
        <p:nvSpPr>
          <p:cNvPr id="293" name="Google Shape;293;p15"/>
          <p:cNvSpPr txBox="1"/>
          <p:nvPr/>
        </p:nvSpPr>
        <p:spPr>
          <a:xfrm>
            <a:off x="698818" y="7155604"/>
            <a:ext cx="5783308" cy="26263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dirty="0">
                <a:solidFill>
                  <a:srgbClr val="000000"/>
                </a:solidFill>
                <a:latin typeface="Helvetica Neue"/>
                <a:ea typeface="Helvetica Neue"/>
                <a:cs typeface="Helvetica Neue"/>
                <a:sym typeface="Helvetica Neue"/>
              </a:rPr>
              <a:t>Accuracy of what we selected. </a:t>
            </a:r>
          </a:p>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dirty="0">
                <a:solidFill>
                  <a:srgbClr val="000000"/>
                </a:solidFill>
                <a:latin typeface="Helvetica Neue"/>
                <a:ea typeface="Helvetica Neue"/>
                <a:cs typeface="Helvetica Neue"/>
                <a:sym typeface="Helvetica Neue"/>
              </a:rPr>
              <a:t>Or amount of selection that’s actually correct.</a:t>
            </a:r>
            <a:endParaRPr dirty="0"/>
          </a:p>
        </p:txBody>
      </p:sp>
      <p:sp>
        <p:nvSpPr>
          <p:cNvPr id="294" name="Google Shape;294;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17</a:t>
            </a:fld>
            <a:endParaRPr/>
          </a:p>
        </p:txBody>
      </p:sp>
      <p:grpSp>
        <p:nvGrpSpPr>
          <p:cNvPr id="2" name="Group 1">
            <a:extLst>
              <a:ext uri="{FF2B5EF4-FFF2-40B4-BE49-F238E27FC236}">
                <a16:creationId xmlns:a16="http://schemas.microsoft.com/office/drawing/2014/main" id="{9A3DFBB4-AED7-AE20-922B-ADB4444577F9}"/>
              </a:ext>
            </a:extLst>
          </p:cNvPr>
          <p:cNvGrpSpPr/>
          <p:nvPr/>
        </p:nvGrpSpPr>
        <p:grpSpPr>
          <a:xfrm rot="10800000">
            <a:off x="11958694" y="7551141"/>
            <a:ext cx="1842066" cy="1842067"/>
            <a:chOff x="12077211" y="7547750"/>
            <a:chExt cx="1842066" cy="1842067"/>
          </a:xfrm>
        </p:grpSpPr>
        <p:sp>
          <p:nvSpPr>
            <p:cNvPr id="3" name="Google Shape;290;p15">
              <a:extLst>
                <a:ext uri="{FF2B5EF4-FFF2-40B4-BE49-F238E27FC236}">
                  <a16:creationId xmlns:a16="http://schemas.microsoft.com/office/drawing/2014/main" id="{19AA15E3-8777-B93D-676D-B5F640DC4B42}"/>
                </a:ext>
              </a:extLst>
            </p:cNvPr>
            <p:cNvSpPr/>
            <p:nvPr/>
          </p:nvSpPr>
          <p:spPr>
            <a:xfrm rot="-8106341">
              <a:off x="12092592" y="7556767"/>
              <a:ext cx="1824032" cy="1824033"/>
            </a:xfrm>
            <a:custGeom>
              <a:avLst/>
              <a:gdLst/>
              <a:ahLst/>
              <a:cxnLst/>
              <a:rect l="l" t="t" r="r" b="b"/>
              <a:pathLst>
                <a:path w="21600" h="21600" extrusionOk="0">
                  <a:moveTo>
                    <a:pt x="0" y="0"/>
                  </a:moveTo>
                  <a:lnTo>
                    <a:pt x="0" y="21600"/>
                  </a:lnTo>
                  <a:lnTo>
                    <a:pt x="21600" y="2160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 name="Google Shape;291;p15">
              <a:extLst>
                <a:ext uri="{FF2B5EF4-FFF2-40B4-BE49-F238E27FC236}">
                  <a16:creationId xmlns:a16="http://schemas.microsoft.com/office/drawing/2014/main" id="{B77D57FC-00E1-9BD5-9605-682A3A959107}"/>
                </a:ext>
              </a:extLst>
            </p:cNvPr>
            <p:cNvSpPr/>
            <p:nvPr/>
          </p:nvSpPr>
          <p:spPr>
            <a:xfrm rot="-8106341">
              <a:off x="12077211" y="7547750"/>
              <a:ext cx="1842066" cy="1842067"/>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 name="Google Shape;292;p15">
              <a:extLst>
                <a:ext uri="{FF2B5EF4-FFF2-40B4-BE49-F238E27FC236}">
                  <a16:creationId xmlns:a16="http://schemas.microsoft.com/office/drawing/2014/main" id="{8C42EEC0-11D4-6E2B-92F9-96171DA425C4}"/>
                </a:ext>
              </a:extLst>
            </p:cNvPr>
            <p:cNvSpPr/>
            <p:nvPr/>
          </p:nvSpPr>
          <p:spPr>
            <a:xfrm rot="-8106341">
              <a:off x="12082146" y="7551550"/>
              <a:ext cx="1834465" cy="1834466"/>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 name="Google Shape;219;p12">
            <a:extLst>
              <a:ext uri="{FF2B5EF4-FFF2-40B4-BE49-F238E27FC236}">
                <a16:creationId xmlns:a16="http://schemas.microsoft.com/office/drawing/2014/main" id="{E2EE57F9-31B4-2CB2-F2DB-D40B5C738993}"/>
              </a:ext>
            </a:extLst>
          </p:cNvPr>
          <p:cNvSpPr/>
          <p:nvPr/>
        </p:nvSpPr>
        <p:spPr>
          <a:xfrm rot="2693659">
            <a:off x="11965082" y="323452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2"/>
          <p:cNvSpPr txBox="1">
            <a:spLocks noGrp="1"/>
          </p:cNvSpPr>
          <p:nvPr>
            <p:ph type="sldNum" idx="12"/>
          </p:nvPr>
        </p:nvSpPr>
        <p:spPr>
          <a:xfrm>
            <a:off x="11950597" y="13076006"/>
            <a:ext cx="617087"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18</a:t>
            </a:fld>
            <a:endParaRPr dirty="0"/>
          </a:p>
        </p:txBody>
      </p:sp>
      <p:sp>
        <p:nvSpPr>
          <p:cNvPr id="2" name="Google Shape;299;g2578cf8e607_0_8">
            <a:extLst>
              <a:ext uri="{FF2B5EF4-FFF2-40B4-BE49-F238E27FC236}">
                <a16:creationId xmlns:a16="http://schemas.microsoft.com/office/drawing/2014/main" id="{20128CB8-579E-0534-DE60-5FF446570EE4}"/>
              </a:ext>
            </a:extLst>
          </p:cNvPr>
          <p:cNvSpPr txBox="1"/>
          <p:nvPr/>
        </p:nvSpPr>
        <p:spPr>
          <a:xfrm>
            <a:off x="10833976" y="11140175"/>
            <a:ext cx="23229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sp>
        <p:nvSpPr>
          <p:cNvPr id="3" name="Google Shape;300;g2578cf8e607_0_8">
            <a:extLst>
              <a:ext uri="{FF2B5EF4-FFF2-40B4-BE49-F238E27FC236}">
                <a16:creationId xmlns:a16="http://schemas.microsoft.com/office/drawing/2014/main" id="{945A25F5-86F0-9595-49C4-41CC997CB608}"/>
              </a:ext>
            </a:extLst>
          </p:cNvPr>
          <p:cNvSpPr txBox="1"/>
          <p:nvPr/>
        </p:nvSpPr>
        <p:spPr>
          <a:xfrm>
            <a:off x="9220607" y="11820874"/>
            <a:ext cx="5783400" cy="1364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4" name="Google Shape;320;g2578cf8e607_0_8">
            <a:extLst>
              <a:ext uri="{FF2B5EF4-FFF2-40B4-BE49-F238E27FC236}">
                <a16:creationId xmlns:a16="http://schemas.microsoft.com/office/drawing/2014/main" id="{7FB594E2-E16A-5757-EE2C-0955F269E2D8}"/>
              </a:ext>
            </a:extLst>
          </p:cNvPr>
          <p:cNvSpPr txBox="1"/>
          <p:nvPr/>
        </p:nvSpPr>
        <p:spPr>
          <a:xfrm>
            <a:off x="2855376" y="11616350"/>
            <a:ext cx="2403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5" name="Google Shape;321;g2578cf8e607_0_8">
            <a:extLst>
              <a:ext uri="{FF2B5EF4-FFF2-40B4-BE49-F238E27FC236}">
                <a16:creationId xmlns:a16="http://schemas.microsoft.com/office/drawing/2014/main" id="{F91ECDDC-B7F2-48FA-2151-1CD0640FB4E7}"/>
              </a:ext>
            </a:extLst>
          </p:cNvPr>
          <p:cNvSpPr txBox="1"/>
          <p:nvPr/>
        </p:nvSpPr>
        <p:spPr>
          <a:xfrm>
            <a:off x="1631650" y="12438100"/>
            <a:ext cx="56382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30" name="Google Shape;217;p12">
            <a:extLst>
              <a:ext uri="{FF2B5EF4-FFF2-40B4-BE49-F238E27FC236}">
                <a16:creationId xmlns:a16="http://schemas.microsoft.com/office/drawing/2014/main" id="{C3118E39-BC84-D372-18D2-E61D880FFB1D}"/>
              </a:ext>
            </a:extLst>
          </p:cNvPr>
          <p:cNvSpPr/>
          <p:nvPr/>
        </p:nvSpPr>
        <p:spPr>
          <a:xfrm rot="10800000">
            <a:off x="17800783" y="5913207"/>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1" name="Google Shape;218;p12">
            <a:extLst>
              <a:ext uri="{FF2B5EF4-FFF2-40B4-BE49-F238E27FC236}">
                <a16:creationId xmlns:a16="http://schemas.microsoft.com/office/drawing/2014/main" id="{FADA3742-8F88-A3E0-52D8-A134A9803524}"/>
              </a:ext>
            </a:extLst>
          </p:cNvPr>
          <p:cNvSpPr/>
          <p:nvPr/>
        </p:nvSpPr>
        <p:spPr>
          <a:xfrm rot="10800000">
            <a:off x="17791219" y="1953615"/>
            <a:ext cx="1444503" cy="2916926"/>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32" name="Google Shape;217;p12">
            <a:extLst>
              <a:ext uri="{FF2B5EF4-FFF2-40B4-BE49-F238E27FC236}">
                <a16:creationId xmlns:a16="http://schemas.microsoft.com/office/drawing/2014/main" id="{63C0CC10-DF92-0C5F-AE15-1CA43A92919F}"/>
              </a:ext>
            </a:extLst>
          </p:cNvPr>
          <p:cNvSpPr/>
          <p:nvPr/>
        </p:nvSpPr>
        <p:spPr>
          <a:xfrm rot="10800000">
            <a:off x="12248548" y="2479437"/>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33" name="Google Shape;218;p12">
            <a:extLst>
              <a:ext uri="{FF2B5EF4-FFF2-40B4-BE49-F238E27FC236}">
                <a16:creationId xmlns:a16="http://schemas.microsoft.com/office/drawing/2014/main" id="{2CCF5CDC-15CF-A7C5-303D-284F42240F39}"/>
              </a:ext>
            </a:extLst>
          </p:cNvPr>
          <p:cNvSpPr/>
          <p:nvPr/>
        </p:nvSpPr>
        <p:spPr>
          <a:xfrm rot="10800000">
            <a:off x="9421345"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34" name="Google Shape;219;p12">
            <a:extLst>
              <a:ext uri="{FF2B5EF4-FFF2-40B4-BE49-F238E27FC236}">
                <a16:creationId xmlns:a16="http://schemas.microsoft.com/office/drawing/2014/main" id="{BB3F8FB8-DEDE-2A35-4E27-6074C19C2727}"/>
              </a:ext>
            </a:extLst>
          </p:cNvPr>
          <p:cNvSpPr/>
          <p:nvPr/>
        </p:nvSpPr>
        <p:spPr>
          <a:xfrm rot="2693659">
            <a:off x="11341483" y="480167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 name="Google Shape;220;p12">
            <a:extLst>
              <a:ext uri="{FF2B5EF4-FFF2-40B4-BE49-F238E27FC236}">
                <a16:creationId xmlns:a16="http://schemas.microsoft.com/office/drawing/2014/main" id="{B7FE3CD6-9B2B-1372-2A25-853D57B1694F}"/>
              </a:ext>
            </a:extLst>
          </p:cNvPr>
          <p:cNvSpPr/>
          <p:nvPr/>
        </p:nvSpPr>
        <p:spPr>
          <a:xfrm rot="2693659">
            <a:off x="11350659" y="481085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 name="Google Shape;223;p12">
            <a:extLst>
              <a:ext uri="{FF2B5EF4-FFF2-40B4-BE49-F238E27FC236}">
                <a16:creationId xmlns:a16="http://schemas.microsoft.com/office/drawing/2014/main" id="{162B556B-BC52-A90B-3714-BBCA83905257}"/>
              </a:ext>
            </a:extLst>
          </p:cNvPr>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“Selection space”</a:t>
            </a:r>
            <a:endParaRPr dirty="0"/>
          </a:p>
        </p:txBody>
      </p:sp>
      <p:sp>
        <p:nvSpPr>
          <p:cNvPr id="37" name="Google Shape;225;p12">
            <a:extLst>
              <a:ext uri="{FF2B5EF4-FFF2-40B4-BE49-F238E27FC236}">
                <a16:creationId xmlns:a16="http://schemas.microsoft.com/office/drawing/2014/main" id="{C075C98B-D43F-24F6-59CA-2A0108EF9FB3}"/>
              </a:ext>
            </a:extLst>
          </p:cNvPr>
          <p:cNvSpPr txBox="1"/>
          <p:nvPr/>
        </p:nvSpPr>
        <p:spPr>
          <a:xfrm>
            <a:off x="19972340" y="6778596"/>
            <a:ext cx="3574314"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38" name="Google Shape;227;p12">
            <a:extLst>
              <a:ext uri="{FF2B5EF4-FFF2-40B4-BE49-F238E27FC236}">
                <a16:creationId xmlns:a16="http://schemas.microsoft.com/office/drawing/2014/main" id="{2A6EBFBB-F270-01F1-1508-6B3BD5BFF9DF}"/>
              </a:ext>
            </a:extLst>
          </p:cNvPr>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 name="Google Shape;229;p12">
            <a:extLst>
              <a:ext uri="{FF2B5EF4-FFF2-40B4-BE49-F238E27FC236}">
                <a16:creationId xmlns:a16="http://schemas.microsoft.com/office/drawing/2014/main" id="{79F66A60-13C0-6CC3-E898-D8BB37B542F5}"/>
              </a:ext>
            </a:extLst>
          </p:cNvPr>
          <p:cNvSpPr txBox="1"/>
          <p:nvPr/>
        </p:nvSpPr>
        <p:spPr>
          <a:xfrm>
            <a:off x="1013928" y="6527618"/>
            <a:ext cx="3574313"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40" name="Google Shape;231;p12">
            <a:extLst>
              <a:ext uri="{FF2B5EF4-FFF2-40B4-BE49-F238E27FC236}">
                <a16:creationId xmlns:a16="http://schemas.microsoft.com/office/drawing/2014/main" id="{4FE799C1-67FA-7392-5EB8-BB5B1940FE62}"/>
              </a:ext>
            </a:extLst>
          </p:cNvPr>
          <p:cNvSpPr txBox="1"/>
          <p:nvPr/>
        </p:nvSpPr>
        <p:spPr>
          <a:xfrm>
            <a:off x="891364" y="2998071"/>
            <a:ext cx="3696877"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FF0000"/>
                </a:solidFill>
                <a:latin typeface="Helvetica Neue"/>
                <a:ea typeface="Helvetica Neue"/>
                <a:cs typeface="Helvetica Neue"/>
                <a:sym typeface="Helvetica Neue"/>
              </a:rPr>
              <a:t>positive</a:t>
            </a:r>
            <a:endParaRPr dirty="0">
              <a:solidFill>
                <a:srgbClr val="FF0000"/>
              </a:solidFill>
            </a:endParaRPr>
          </a:p>
        </p:txBody>
      </p:sp>
      <p:sp>
        <p:nvSpPr>
          <p:cNvPr id="41" name="Google Shape;233;p12">
            <a:extLst>
              <a:ext uri="{FF2B5EF4-FFF2-40B4-BE49-F238E27FC236}">
                <a16:creationId xmlns:a16="http://schemas.microsoft.com/office/drawing/2014/main" id="{4319D491-668A-E07A-87B3-C5C4D5E73A5E}"/>
              </a:ext>
            </a:extLst>
          </p:cNvPr>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 name="Google Shape;234;p12">
            <a:extLst>
              <a:ext uri="{FF2B5EF4-FFF2-40B4-BE49-F238E27FC236}">
                <a16:creationId xmlns:a16="http://schemas.microsoft.com/office/drawing/2014/main" id="{EF1D3C2F-D7D4-D7ED-D606-0DB9EDE56142}"/>
              </a:ext>
            </a:extLst>
          </p:cNvPr>
          <p:cNvSpPr txBox="1"/>
          <p:nvPr/>
        </p:nvSpPr>
        <p:spPr>
          <a:xfrm>
            <a:off x="19972340" y="2660080"/>
            <a:ext cx="3696877" cy="15419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EB220C"/>
                </a:solidFill>
                <a:latin typeface="Helvetica Neue"/>
                <a:ea typeface="Helvetica Neue"/>
                <a:cs typeface="Helvetica Neue"/>
                <a:sym typeface="Helvetica Neue"/>
              </a:rPr>
              <a:t>positive</a:t>
            </a:r>
            <a:endParaRPr dirty="0">
              <a:solidFill>
                <a:srgbClr val="EB220C"/>
              </a:solidFill>
            </a:endParaRPr>
          </a:p>
        </p:txBody>
      </p:sp>
      <p:sp>
        <p:nvSpPr>
          <p:cNvPr id="43" name="Google Shape;219;p12">
            <a:extLst>
              <a:ext uri="{FF2B5EF4-FFF2-40B4-BE49-F238E27FC236}">
                <a16:creationId xmlns:a16="http://schemas.microsoft.com/office/drawing/2014/main" id="{FDE88753-9117-9D39-60DA-B3B670CB7F99}"/>
              </a:ext>
            </a:extLst>
          </p:cNvPr>
          <p:cNvSpPr/>
          <p:nvPr/>
        </p:nvSpPr>
        <p:spPr>
          <a:xfrm rot="2693659">
            <a:off x="5686644" y="264697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 name="Google Shape;219;p12">
            <a:extLst>
              <a:ext uri="{FF2B5EF4-FFF2-40B4-BE49-F238E27FC236}">
                <a16:creationId xmlns:a16="http://schemas.microsoft.com/office/drawing/2014/main" id="{DF26521C-7304-D191-7F0C-56CAE612CD10}"/>
              </a:ext>
            </a:extLst>
          </p:cNvPr>
          <p:cNvSpPr/>
          <p:nvPr/>
        </p:nvSpPr>
        <p:spPr>
          <a:xfrm rot="2693659">
            <a:off x="5718455" y="264697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5" name="Google Shape;220;p12">
            <a:extLst>
              <a:ext uri="{FF2B5EF4-FFF2-40B4-BE49-F238E27FC236}">
                <a16:creationId xmlns:a16="http://schemas.microsoft.com/office/drawing/2014/main" id="{DE79DF08-763D-D7B7-9392-5A0A0A9A13D6}"/>
              </a:ext>
            </a:extLst>
          </p:cNvPr>
          <p:cNvSpPr/>
          <p:nvPr/>
        </p:nvSpPr>
        <p:spPr>
          <a:xfrm rot="2693659">
            <a:off x="4505271" y="651480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61160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327" name="Google Shape;327;p16"/>
          <p:cNvCxnSpPr/>
          <p:nvPr/>
        </p:nvCxnSpPr>
        <p:spPr>
          <a:xfrm>
            <a:off x="10855973" y="6351615"/>
            <a:ext cx="4299582" cy="1"/>
          </a:xfrm>
          <a:prstGeom prst="straightConnector1">
            <a:avLst/>
          </a:prstGeom>
          <a:noFill/>
          <a:ln w="50800" cap="flat" cmpd="sng">
            <a:solidFill>
              <a:srgbClr val="000000"/>
            </a:solidFill>
            <a:prstDash val="solid"/>
            <a:miter lim="400000"/>
            <a:headEnd type="none" w="sm" len="sm"/>
            <a:tailEnd type="none" w="sm" len="sm"/>
          </a:ln>
        </p:spPr>
      </p:cxnSp>
      <p:sp>
        <p:nvSpPr>
          <p:cNvPr id="328" name="Google Shape;328;p16"/>
          <p:cNvSpPr txBox="1"/>
          <p:nvPr/>
        </p:nvSpPr>
        <p:spPr>
          <a:xfrm>
            <a:off x="16478715" y="9116185"/>
            <a:ext cx="6716136" cy="1302921"/>
          </a:xfrm>
          <a:prstGeom prst="rect">
            <a:avLst/>
          </a:prstGeom>
          <a:noFill/>
          <a:ln>
            <a:noFill/>
          </a:ln>
        </p:spPr>
        <p:txBody>
          <a:bodyPr spcFirstLastPara="1" wrap="square" lIns="50800" tIns="50800" rIns="50800" bIns="50800" anchor="ctr" anchorCtr="0">
            <a:spAutoFit/>
          </a:bodyPr>
          <a:lstStyle/>
          <a:p>
            <a:pPr lvl="0" algn="ctr">
              <a:buSzPts val="3800"/>
            </a:pPr>
            <a:r>
              <a:rPr lang="en-US" sz="3800" b="0" i="0" u="none" strike="noStrike" cap="none" dirty="0">
                <a:solidFill>
                  <a:srgbClr val="000000"/>
                </a:solidFill>
                <a:latin typeface="Helvetica Neue"/>
                <a:ea typeface="Helvetica Neue"/>
                <a:cs typeface="Helvetica Neue"/>
                <a:sym typeface="Helvetica Neue"/>
              </a:rPr>
              <a:t>“All cases that the patients are</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EB220C"/>
                </a:solidFill>
                <a:latin typeface="Helvetica Neue"/>
                <a:ea typeface="Helvetica Neue"/>
                <a:cs typeface="Helvetica Neue"/>
                <a:sym typeface="Helvetica Neue"/>
              </a:rPr>
              <a:t>positive</a:t>
            </a:r>
            <a:r>
              <a:rPr lang="en-US" sz="3800" b="0" i="0" u="none" strike="noStrike" cap="none" dirty="0">
                <a:solidFill>
                  <a:srgbClr val="000000"/>
                </a:solidFill>
                <a:latin typeface="Helvetica Neue"/>
                <a:ea typeface="Helvetica Neue"/>
                <a:cs typeface="Helvetica Neue"/>
                <a:sym typeface="Helvetica Neue"/>
              </a:rPr>
              <a:t>”</a:t>
            </a:r>
            <a:endParaRPr dirty="0"/>
          </a:p>
        </p:txBody>
      </p:sp>
      <p:sp>
        <p:nvSpPr>
          <p:cNvPr id="329" name="Google Shape;329;p16"/>
          <p:cNvSpPr txBox="1"/>
          <p:nvPr/>
        </p:nvSpPr>
        <p:spPr>
          <a:xfrm>
            <a:off x="16591275" y="2735443"/>
            <a:ext cx="6603576" cy="1918474"/>
          </a:xfrm>
          <a:prstGeom prst="rect">
            <a:avLst/>
          </a:prstGeom>
          <a:noFill/>
          <a:ln>
            <a:noFill/>
          </a:ln>
        </p:spPr>
        <p:txBody>
          <a:bodyPr spcFirstLastPara="1" wrap="square" lIns="50800" tIns="50800" rIns="50800" bIns="50800" anchor="ctr" anchorCtr="0">
            <a:spAutoFit/>
          </a:bodyPr>
          <a:lstStyle/>
          <a:p>
            <a:pPr lvl="0" algn="ctr">
              <a:buSzPts val="3800"/>
            </a:pPr>
            <a:r>
              <a:rPr lang="en-US" sz="3800" b="0" i="0" u="none" strike="noStrike" cap="none" dirty="0">
                <a:solidFill>
                  <a:srgbClr val="000000"/>
                </a:solidFill>
                <a:latin typeface="Helvetica Neue"/>
                <a:ea typeface="Helvetica Neue"/>
                <a:cs typeface="Helvetica Neue"/>
                <a:sym typeface="Helvetica Neue"/>
              </a:rPr>
              <a:t>“Number of cases where </a:t>
            </a:r>
            <a:r>
              <a:rPr lang="en-US" sz="3800" b="1" i="0" u="none" strike="noStrike" cap="none" dirty="0">
                <a:solidFill>
                  <a:schemeClr val="tx2">
                    <a:lumMod val="10000"/>
                  </a:schemeClr>
                </a:solidFill>
                <a:latin typeface="Helvetica Neue"/>
                <a:ea typeface="Helvetica Neue"/>
                <a:cs typeface="Helvetica Neue"/>
                <a:sym typeface="Helvetica Neue"/>
              </a:rPr>
              <a:t>we chose</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EB220C"/>
                </a:solidFill>
                <a:latin typeface="Helvetica Neue"/>
                <a:ea typeface="Helvetica Neue"/>
                <a:cs typeface="Helvetica Neue"/>
                <a:sym typeface="Helvetica Neue"/>
              </a:rPr>
              <a:t>positive</a:t>
            </a:r>
            <a:r>
              <a:rPr lang="en-US" sz="3800" b="0" i="0" u="none" strike="noStrike" cap="none" dirty="0">
                <a:solidFill>
                  <a:srgbClr val="00AA8D"/>
                </a:solidFill>
                <a:latin typeface="Helvetica Neue"/>
                <a:ea typeface="Helvetica Neue"/>
                <a:cs typeface="Helvetica Neue"/>
                <a:sym typeface="Helvetica Neue"/>
              </a:rPr>
              <a:t> </a:t>
            </a:r>
            <a:r>
              <a:rPr lang="en-US" sz="3800" b="1" i="0" u="none" strike="noStrike" cap="none" dirty="0">
                <a:solidFill>
                  <a:schemeClr val="tx2">
                    <a:lumMod val="10000"/>
                  </a:schemeClr>
                </a:solidFill>
                <a:latin typeface="Helvetica Neue"/>
                <a:ea typeface="Helvetica Neue"/>
                <a:cs typeface="Helvetica Neue"/>
                <a:sym typeface="Helvetica Neue"/>
              </a:rPr>
              <a:t>when patient is</a:t>
            </a:r>
            <a:r>
              <a:rPr lang="en-US" sz="3800" b="0" i="0" u="none" strike="noStrike" cap="none" dirty="0">
                <a:solidFill>
                  <a:srgbClr val="00AA8D"/>
                </a:solidFill>
                <a:latin typeface="Helvetica Neue"/>
                <a:ea typeface="Helvetica Neue"/>
                <a:cs typeface="Helvetica Neue"/>
                <a:sym typeface="Helvetica Neue"/>
              </a:rPr>
              <a:t> </a:t>
            </a:r>
            <a:r>
              <a:rPr lang="en-US" sz="4000" b="1" dirty="0">
                <a:solidFill>
                  <a:srgbClr val="EB220C"/>
                </a:solidFill>
                <a:latin typeface="Helvetica Neue"/>
                <a:ea typeface="Helvetica Neue"/>
                <a:cs typeface="Helvetica Neue"/>
                <a:sym typeface="Helvetica Neue"/>
              </a:rPr>
              <a:t>positive</a:t>
            </a:r>
            <a:r>
              <a:rPr lang="en-US" sz="3800" b="0" i="0" u="none" strike="noStrike" cap="none" dirty="0">
                <a:solidFill>
                  <a:srgbClr val="000000"/>
                </a:solidFill>
                <a:latin typeface="Helvetica Neue"/>
                <a:ea typeface="Helvetica Neue"/>
                <a:cs typeface="Helvetica Neue"/>
                <a:sym typeface="Helvetica Neue"/>
              </a:rPr>
              <a:t>”</a:t>
            </a:r>
            <a:endParaRPr dirty="0"/>
          </a:p>
        </p:txBody>
      </p:sp>
      <p:sp>
        <p:nvSpPr>
          <p:cNvPr id="330" name="Google Shape;330;p16"/>
          <p:cNvSpPr txBox="1"/>
          <p:nvPr/>
        </p:nvSpPr>
        <p:spPr>
          <a:xfrm>
            <a:off x="737165" y="7487534"/>
            <a:ext cx="6542560" cy="325730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dirty="0">
                <a:solidFill>
                  <a:srgbClr val="000000"/>
                </a:solidFill>
                <a:latin typeface="Helvetica Neue"/>
                <a:ea typeface="Helvetica Neue"/>
                <a:cs typeface="Helvetica Neue"/>
                <a:sym typeface="Helvetica Neue"/>
              </a:rPr>
              <a:t>Accuracy of what we should select. </a:t>
            </a:r>
          </a:p>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dirty="0">
                <a:solidFill>
                  <a:srgbClr val="000000"/>
                </a:solidFill>
                <a:latin typeface="Helvetica Neue"/>
                <a:ea typeface="Helvetica Neue"/>
                <a:cs typeface="Helvetica Neue"/>
                <a:sym typeface="Helvetica Neue"/>
              </a:rPr>
              <a:t>Or amount of what needs to be selected that is selected</a:t>
            </a:r>
            <a:endParaRPr dirty="0"/>
          </a:p>
        </p:txBody>
      </p:sp>
      <p:sp>
        <p:nvSpPr>
          <p:cNvPr id="331" name="Google Shape;331;p16"/>
          <p:cNvSpPr txBox="1"/>
          <p:nvPr/>
        </p:nvSpPr>
        <p:spPr>
          <a:xfrm>
            <a:off x="2849955" y="6540596"/>
            <a:ext cx="1430021" cy="63480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a:p>
        </p:txBody>
      </p:sp>
      <p:sp>
        <p:nvSpPr>
          <p:cNvPr id="3" name="Google Shape;218;p12">
            <a:extLst>
              <a:ext uri="{FF2B5EF4-FFF2-40B4-BE49-F238E27FC236}">
                <a16:creationId xmlns:a16="http://schemas.microsoft.com/office/drawing/2014/main" id="{915CAC1D-4E54-82F0-BD49-FE5BDA57DDCA}"/>
              </a:ext>
            </a:extLst>
          </p:cNvPr>
          <p:cNvSpPr/>
          <p:nvPr/>
        </p:nvSpPr>
        <p:spPr>
          <a:xfrm rot="10800000">
            <a:off x="10279475" y="7175404"/>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4" name="Google Shape;219;p12">
            <a:extLst>
              <a:ext uri="{FF2B5EF4-FFF2-40B4-BE49-F238E27FC236}">
                <a16:creationId xmlns:a16="http://schemas.microsoft.com/office/drawing/2014/main" id="{9E3456B0-8F9C-B96D-218E-D0A6181B2C71}"/>
              </a:ext>
            </a:extLst>
          </p:cNvPr>
          <p:cNvSpPr/>
          <p:nvPr/>
        </p:nvSpPr>
        <p:spPr>
          <a:xfrm rot="2693659">
            <a:off x="12199613" y="9507479"/>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 name="Google Shape;219;p12">
            <a:extLst>
              <a:ext uri="{FF2B5EF4-FFF2-40B4-BE49-F238E27FC236}">
                <a16:creationId xmlns:a16="http://schemas.microsoft.com/office/drawing/2014/main" id="{87E7B1F5-AED3-7266-E64B-954531D6527C}"/>
              </a:ext>
            </a:extLst>
          </p:cNvPr>
          <p:cNvSpPr/>
          <p:nvPr/>
        </p:nvSpPr>
        <p:spPr>
          <a:xfrm rot="2693659">
            <a:off x="12124584" y="2541627"/>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a:spLocks noGrp="1"/>
          </p:cNvSpPr>
          <p:nvPr>
            <p:ph type="ctrTitle" idx="4294967295"/>
          </p:nvPr>
        </p:nvSpPr>
        <p:spPr>
          <a:xfrm>
            <a:off x="4160950" y="5850125"/>
            <a:ext cx="18095700" cy="2015700"/>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006B64"/>
              </a:buClr>
              <a:buSzPts val="8816"/>
              <a:buFont typeface="Helvetica Neue"/>
              <a:buNone/>
            </a:pPr>
            <a:r>
              <a:rPr lang="en-US" sz="8816" b="1" i="0" u="none" strike="noStrike" cap="none" dirty="0">
                <a:solidFill>
                  <a:srgbClr val="006B64"/>
                </a:solidFill>
                <a:latin typeface="Helvetica Neue"/>
                <a:ea typeface="Helvetica Neue"/>
                <a:cs typeface="Helvetica Neue"/>
                <a:sym typeface="Helvetica Neue"/>
              </a:rPr>
              <a:t>Let’s talk about the </a:t>
            </a:r>
            <a:r>
              <a:rPr lang="en-US" sz="8816" b="1" i="0" u="none" strike="noStrike" cap="none" dirty="0">
                <a:solidFill>
                  <a:srgbClr val="004C7F"/>
                </a:solidFill>
                <a:latin typeface="Helvetica Neue"/>
                <a:ea typeface="Helvetica Neue"/>
                <a:cs typeface="Helvetica Neue"/>
                <a:sym typeface="Helvetica Neue"/>
              </a:rPr>
              <a:t>last lab</a:t>
            </a:r>
            <a:r>
              <a:rPr lang="en-US" sz="8816" b="1" i="0" u="none" strike="noStrike" cap="none" dirty="0">
                <a:solidFill>
                  <a:srgbClr val="006B64"/>
                </a:solidFill>
                <a:latin typeface="Helvetica Neue"/>
                <a:ea typeface="Helvetica Neue"/>
                <a:cs typeface="Helvetica Neue"/>
                <a:sym typeface="Helvetica Neue"/>
              </a:rPr>
              <a:t>!</a:t>
            </a:r>
            <a:endParaRPr dirty="0"/>
          </a:p>
        </p:txBody>
      </p:sp>
      <p:sp>
        <p:nvSpPr>
          <p:cNvPr id="86" name="Google Shape;86;p2"/>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7"/>
          <p:cNvSpPr txBox="1"/>
          <p:nvPr/>
        </p:nvSpPr>
        <p:spPr>
          <a:xfrm>
            <a:off x="10833976" y="11140175"/>
            <a:ext cx="23229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sp>
        <p:nvSpPr>
          <p:cNvPr id="339" name="Google Shape;339;p17"/>
          <p:cNvSpPr txBox="1"/>
          <p:nvPr/>
        </p:nvSpPr>
        <p:spPr>
          <a:xfrm>
            <a:off x="19546875" y="11140185"/>
            <a:ext cx="1430021"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a:p>
        </p:txBody>
      </p:sp>
      <p:sp>
        <p:nvSpPr>
          <p:cNvPr id="340" name="Google Shape;340;p17"/>
          <p:cNvSpPr txBox="1"/>
          <p:nvPr/>
        </p:nvSpPr>
        <p:spPr>
          <a:xfrm>
            <a:off x="9220607" y="11820874"/>
            <a:ext cx="5783308" cy="13316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341" name="Google Shape;341;p17"/>
          <p:cNvSpPr txBox="1"/>
          <p:nvPr/>
        </p:nvSpPr>
        <p:spPr>
          <a:xfrm>
            <a:off x="16990606" y="11820874"/>
            <a:ext cx="6542560" cy="13316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what needs to be selected that is selected</a:t>
            </a:r>
            <a:endParaRPr/>
          </a:p>
        </p:txBody>
      </p:sp>
      <p:sp>
        <p:nvSpPr>
          <p:cNvPr id="342" name="Google Shape;342;p1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20</a:t>
            </a:fld>
            <a:endParaRPr/>
          </a:p>
        </p:txBody>
      </p:sp>
      <p:sp>
        <p:nvSpPr>
          <p:cNvPr id="361" name="Google Shape;361;p17"/>
          <p:cNvSpPr txBox="1"/>
          <p:nvPr/>
        </p:nvSpPr>
        <p:spPr>
          <a:xfrm>
            <a:off x="2855376" y="11616350"/>
            <a:ext cx="2403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362" name="Google Shape;362;p17"/>
          <p:cNvSpPr txBox="1"/>
          <p:nvPr/>
        </p:nvSpPr>
        <p:spPr>
          <a:xfrm>
            <a:off x="1631650" y="12438100"/>
            <a:ext cx="56382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20" name="Google Shape;217;p12">
            <a:extLst>
              <a:ext uri="{FF2B5EF4-FFF2-40B4-BE49-F238E27FC236}">
                <a16:creationId xmlns:a16="http://schemas.microsoft.com/office/drawing/2014/main" id="{D01428E1-96BC-D9B3-B3B7-9050F55D53B5}"/>
              </a:ext>
            </a:extLst>
          </p:cNvPr>
          <p:cNvSpPr/>
          <p:nvPr/>
        </p:nvSpPr>
        <p:spPr>
          <a:xfrm rot="10800000">
            <a:off x="17800783" y="5913207"/>
            <a:ext cx="1476523" cy="3272700"/>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1" name="Google Shape;218;p12">
            <a:extLst>
              <a:ext uri="{FF2B5EF4-FFF2-40B4-BE49-F238E27FC236}">
                <a16:creationId xmlns:a16="http://schemas.microsoft.com/office/drawing/2014/main" id="{4BB0AE80-6208-DA38-DD40-621F38B9C13C}"/>
              </a:ext>
            </a:extLst>
          </p:cNvPr>
          <p:cNvSpPr/>
          <p:nvPr/>
        </p:nvSpPr>
        <p:spPr>
          <a:xfrm rot="10800000">
            <a:off x="17791219" y="1953615"/>
            <a:ext cx="1444503" cy="2916926"/>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22" name="Google Shape;217;p12">
            <a:extLst>
              <a:ext uri="{FF2B5EF4-FFF2-40B4-BE49-F238E27FC236}">
                <a16:creationId xmlns:a16="http://schemas.microsoft.com/office/drawing/2014/main" id="{8D4E1BC0-86D5-F8F8-1689-D81A988DCEDB}"/>
              </a:ext>
            </a:extLst>
          </p:cNvPr>
          <p:cNvSpPr/>
          <p:nvPr/>
        </p:nvSpPr>
        <p:spPr>
          <a:xfrm rot="10800000">
            <a:off x="12248548" y="2479437"/>
            <a:ext cx="2840991" cy="6297029"/>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23" name="Google Shape;218;p12">
            <a:extLst>
              <a:ext uri="{FF2B5EF4-FFF2-40B4-BE49-F238E27FC236}">
                <a16:creationId xmlns:a16="http://schemas.microsoft.com/office/drawing/2014/main" id="{6B10AD94-D9C0-0D1A-E352-8E67E425E4D7}"/>
              </a:ext>
            </a:extLst>
          </p:cNvPr>
          <p:cNvSpPr/>
          <p:nvPr/>
        </p:nvSpPr>
        <p:spPr>
          <a:xfrm rot="10800000">
            <a:off x="9421345" y="2469600"/>
            <a:ext cx="2840991" cy="6297029"/>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dirty="0">
              <a:solidFill>
                <a:srgbClr val="00AA8D"/>
              </a:solidFill>
              <a:latin typeface="Helvetica Neue"/>
              <a:ea typeface="Helvetica Neue"/>
              <a:cs typeface="Helvetica Neue"/>
              <a:sym typeface="Helvetica Neue"/>
            </a:endParaRPr>
          </a:p>
        </p:txBody>
      </p:sp>
      <p:sp>
        <p:nvSpPr>
          <p:cNvPr id="24" name="Google Shape;219;p12">
            <a:extLst>
              <a:ext uri="{FF2B5EF4-FFF2-40B4-BE49-F238E27FC236}">
                <a16:creationId xmlns:a16="http://schemas.microsoft.com/office/drawing/2014/main" id="{6219445A-D0E4-0840-DF45-BCB77E7D9E09}"/>
              </a:ext>
            </a:extLst>
          </p:cNvPr>
          <p:cNvSpPr/>
          <p:nvPr/>
        </p:nvSpPr>
        <p:spPr>
          <a:xfrm rot="2693659">
            <a:off x="11341483" y="4801675"/>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5" name="Google Shape;220;p12">
            <a:extLst>
              <a:ext uri="{FF2B5EF4-FFF2-40B4-BE49-F238E27FC236}">
                <a16:creationId xmlns:a16="http://schemas.microsoft.com/office/drawing/2014/main" id="{A6257B45-B911-971B-6187-8D72124F55AD}"/>
              </a:ext>
            </a:extLst>
          </p:cNvPr>
          <p:cNvSpPr/>
          <p:nvPr/>
        </p:nvSpPr>
        <p:spPr>
          <a:xfrm rot="2693659">
            <a:off x="11350659" y="4810852"/>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6" name="Google Shape;223;p12">
            <a:extLst>
              <a:ext uri="{FF2B5EF4-FFF2-40B4-BE49-F238E27FC236}">
                <a16:creationId xmlns:a16="http://schemas.microsoft.com/office/drawing/2014/main" id="{76F5670B-F06E-E68E-9868-CA0DB84E7EFB}"/>
              </a:ext>
            </a:extLst>
          </p:cNvPr>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“Selection space”</a:t>
            </a:r>
            <a:endParaRPr dirty="0"/>
          </a:p>
        </p:txBody>
      </p:sp>
      <p:sp>
        <p:nvSpPr>
          <p:cNvPr id="27" name="Google Shape;225;p12">
            <a:extLst>
              <a:ext uri="{FF2B5EF4-FFF2-40B4-BE49-F238E27FC236}">
                <a16:creationId xmlns:a16="http://schemas.microsoft.com/office/drawing/2014/main" id="{D70AAD4B-B81A-E553-A043-84F720F9C1EF}"/>
              </a:ext>
            </a:extLst>
          </p:cNvPr>
          <p:cNvSpPr txBox="1"/>
          <p:nvPr/>
        </p:nvSpPr>
        <p:spPr>
          <a:xfrm>
            <a:off x="19972340" y="6778596"/>
            <a:ext cx="3574314"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28" name="Google Shape;227;p12">
            <a:extLst>
              <a:ext uri="{FF2B5EF4-FFF2-40B4-BE49-F238E27FC236}">
                <a16:creationId xmlns:a16="http://schemas.microsoft.com/office/drawing/2014/main" id="{BDF2FEEE-2BE2-363F-4A36-19366EE76460}"/>
              </a:ext>
            </a:extLst>
          </p:cNvPr>
          <p:cNvSpPr/>
          <p:nvPr/>
        </p:nvSpPr>
        <p:spPr>
          <a:xfrm rot="-8106341">
            <a:off x="17228067" y="7017125"/>
            <a:ext cx="1064864"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 name="Google Shape;229;p12">
            <a:extLst>
              <a:ext uri="{FF2B5EF4-FFF2-40B4-BE49-F238E27FC236}">
                <a16:creationId xmlns:a16="http://schemas.microsoft.com/office/drawing/2014/main" id="{02244B4E-A70D-F113-CA52-4E040B2A8AB0}"/>
              </a:ext>
            </a:extLst>
          </p:cNvPr>
          <p:cNvSpPr txBox="1"/>
          <p:nvPr/>
        </p:nvSpPr>
        <p:spPr>
          <a:xfrm>
            <a:off x="1013928" y="6527618"/>
            <a:ext cx="3574313"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00AA8D"/>
                </a:solidFill>
                <a:latin typeface="Helvetica Neue"/>
                <a:ea typeface="Helvetica Neue"/>
                <a:cs typeface="Helvetica Neue"/>
                <a:sym typeface="Helvetica Neue"/>
              </a:rPr>
              <a:t>negative</a:t>
            </a:r>
            <a:endParaRPr dirty="0">
              <a:solidFill>
                <a:srgbClr val="00AA8D"/>
              </a:solidFill>
            </a:endParaRPr>
          </a:p>
        </p:txBody>
      </p:sp>
      <p:sp>
        <p:nvSpPr>
          <p:cNvPr id="30" name="Google Shape;231;p12">
            <a:extLst>
              <a:ext uri="{FF2B5EF4-FFF2-40B4-BE49-F238E27FC236}">
                <a16:creationId xmlns:a16="http://schemas.microsoft.com/office/drawing/2014/main" id="{BD73DF89-6556-A327-2C2B-C5C86A450FE5}"/>
              </a:ext>
            </a:extLst>
          </p:cNvPr>
          <p:cNvSpPr txBox="1"/>
          <p:nvPr/>
        </p:nvSpPr>
        <p:spPr>
          <a:xfrm>
            <a:off x="891364" y="2998071"/>
            <a:ext cx="3696877" cy="15419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TP: Model selects </a:t>
            </a:r>
            <a:r>
              <a:rPr lang="en-US" sz="3100" b="1" i="0" u="none" strike="noStrike" cap="none" dirty="0">
                <a:solidFill>
                  <a:srgbClr val="FF0000"/>
                </a:solidFill>
                <a:latin typeface="Helvetica Neue"/>
                <a:ea typeface="Helvetica Neue"/>
                <a:cs typeface="Helvetica Neue"/>
                <a:sym typeface="Helvetica Neue"/>
              </a:rPr>
              <a:t>positive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FF0000"/>
                </a:solidFill>
                <a:latin typeface="Helvetica Neue"/>
                <a:ea typeface="Helvetica Neue"/>
                <a:cs typeface="Helvetica Neue"/>
                <a:sym typeface="Helvetica Neue"/>
              </a:rPr>
              <a:t>positive</a:t>
            </a:r>
            <a:endParaRPr dirty="0">
              <a:solidFill>
                <a:srgbClr val="FF0000"/>
              </a:solidFill>
            </a:endParaRPr>
          </a:p>
        </p:txBody>
      </p:sp>
      <p:sp>
        <p:nvSpPr>
          <p:cNvPr id="31" name="Google Shape;233;p12">
            <a:extLst>
              <a:ext uri="{FF2B5EF4-FFF2-40B4-BE49-F238E27FC236}">
                <a16:creationId xmlns:a16="http://schemas.microsoft.com/office/drawing/2014/main" id="{9D2B13EB-FD76-BC67-C853-B79C9B4AF805}"/>
              </a:ext>
            </a:extLst>
          </p:cNvPr>
          <p:cNvSpPr/>
          <p:nvPr/>
        </p:nvSpPr>
        <p:spPr>
          <a:xfrm rot="2700000">
            <a:off x="18746251" y="2898609"/>
            <a:ext cx="1064863" cy="1064863"/>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 name="Google Shape;234;p12">
            <a:extLst>
              <a:ext uri="{FF2B5EF4-FFF2-40B4-BE49-F238E27FC236}">
                <a16:creationId xmlns:a16="http://schemas.microsoft.com/office/drawing/2014/main" id="{BDF88B5D-D391-0492-85E5-FF18BB90F371}"/>
              </a:ext>
            </a:extLst>
          </p:cNvPr>
          <p:cNvSpPr txBox="1"/>
          <p:nvPr/>
        </p:nvSpPr>
        <p:spPr>
          <a:xfrm>
            <a:off x="19972340" y="2660080"/>
            <a:ext cx="3696877" cy="15419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dirty="0">
                <a:solidFill>
                  <a:srgbClr val="000000"/>
                </a:solidFill>
                <a:latin typeface="Helvetica Neue"/>
                <a:ea typeface="Helvetica Neue"/>
                <a:cs typeface="Helvetica Neue"/>
                <a:sym typeface="Helvetica Neue"/>
              </a:rPr>
              <a:t>FN: Model selects </a:t>
            </a:r>
            <a:r>
              <a:rPr lang="en-US" sz="3100" b="1" i="0" u="none" strike="noStrike" cap="none" dirty="0">
                <a:solidFill>
                  <a:srgbClr val="00AA8D"/>
                </a:solidFill>
                <a:latin typeface="Helvetica Neue"/>
                <a:ea typeface="Helvetica Neue"/>
                <a:cs typeface="Helvetica Neue"/>
                <a:sym typeface="Helvetica Neue"/>
              </a:rPr>
              <a:t>negative</a:t>
            </a:r>
            <a:r>
              <a:rPr lang="en-US" sz="3100" b="0" i="0" u="none" strike="noStrike" cap="none" dirty="0">
                <a:solidFill>
                  <a:srgbClr val="000000"/>
                </a:solidFill>
                <a:latin typeface="Helvetica Neue"/>
                <a:ea typeface="Helvetica Neue"/>
                <a:cs typeface="Helvetica Neue"/>
                <a:sym typeface="Helvetica Neue"/>
              </a:rPr>
              <a:t> and patient is </a:t>
            </a:r>
            <a:r>
              <a:rPr lang="en-US" sz="3100" b="1" i="0" u="none" strike="noStrike" cap="none" dirty="0">
                <a:solidFill>
                  <a:srgbClr val="EB220C"/>
                </a:solidFill>
                <a:latin typeface="Helvetica Neue"/>
                <a:ea typeface="Helvetica Neue"/>
                <a:cs typeface="Helvetica Neue"/>
                <a:sym typeface="Helvetica Neue"/>
              </a:rPr>
              <a:t>positive</a:t>
            </a:r>
            <a:endParaRPr dirty="0">
              <a:solidFill>
                <a:srgbClr val="EB220C"/>
              </a:solidFill>
            </a:endParaRPr>
          </a:p>
        </p:txBody>
      </p:sp>
      <p:sp>
        <p:nvSpPr>
          <p:cNvPr id="33" name="Google Shape;219;p12">
            <a:extLst>
              <a:ext uri="{FF2B5EF4-FFF2-40B4-BE49-F238E27FC236}">
                <a16:creationId xmlns:a16="http://schemas.microsoft.com/office/drawing/2014/main" id="{EBF93A6D-2DE8-FDAD-C4EB-CC833562260A}"/>
              </a:ext>
            </a:extLst>
          </p:cNvPr>
          <p:cNvSpPr/>
          <p:nvPr/>
        </p:nvSpPr>
        <p:spPr>
          <a:xfrm rot="2693659">
            <a:off x="5686644" y="2646973"/>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 name="Google Shape;219;p12">
            <a:extLst>
              <a:ext uri="{FF2B5EF4-FFF2-40B4-BE49-F238E27FC236}">
                <a16:creationId xmlns:a16="http://schemas.microsoft.com/office/drawing/2014/main" id="{F1E4BF7F-169C-D784-83DA-F8DCBAD55CB7}"/>
              </a:ext>
            </a:extLst>
          </p:cNvPr>
          <p:cNvSpPr/>
          <p:nvPr/>
        </p:nvSpPr>
        <p:spPr>
          <a:xfrm rot="2693659">
            <a:off x="5718455" y="2646972"/>
            <a:ext cx="1842066" cy="1842066"/>
          </a:xfrm>
          <a:custGeom>
            <a:avLst/>
            <a:gdLst/>
            <a:ahLst/>
            <a:cxnLst/>
            <a:rect l="l" t="t" r="r" b="b"/>
            <a:pathLst>
              <a:path w="21600" h="21600" extrusionOk="0">
                <a:moveTo>
                  <a:pt x="0" y="0"/>
                </a:moveTo>
                <a:lnTo>
                  <a:pt x="0" y="21600"/>
                </a:lnTo>
                <a:lnTo>
                  <a:pt x="21600" y="2160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 name="Google Shape;220;p12">
            <a:extLst>
              <a:ext uri="{FF2B5EF4-FFF2-40B4-BE49-F238E27FC236}">
                <a16:creationId xmlns:a16="http://schemas.microsoft.com/office/drawing/2014/main" id="{6A7A929F-875C-AA0B-F8F1-111C56571BDF}"/>
              </a:ext>
            </a:extLst>
          </p:cNvPr>
          <p:cNvSpPr/>
          <p:nvPr/>
        </p:nvSpPr>
        <p:spPr>
          <a:xfrm rot="2693659">
            <a:off x="4505271" y="6514808"/>
            <a:ext cx="1834466" cy="1834465"/>
          </a:xfrm>
          <a:custGeom>
            <a:avLst/>
            <a:gdLst/>
            <a:ahLst/>
            <a:cxnLst/>
            <a:rect l="l" t="t" r="r" b="b"/>
            <a:pathLst>
              <a:path w="21600" h="21600" extrusionOk="0">
                <a:moveTo>
                  <a:pt x="21600" y="21600"/>
                </a:moveTo>
                <a:lnTo>
                  <a:pt x="21600" y="0"/>
                </a:lnTo>
                <a:lnTo>
                  <a:pt x="0" y="0"/>
                </a:lnTo>
                <a:close/>
              </a:path>
            </a:pathLst>
          </a:cu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1"/>
          <p:cNvSpPr txBox="1"/>
          <p:nvPr/>
        </p:nvSpPr>
        <p:spPr>
          <a:xfrm>
            <a:off x="2697999" y="8443225"/>
            <a:ext cx="22518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601" name="Google Shape;601;p31"/>
          <p:cNvSpPr txBox="1"/>
          <p:nvPr/>
        </p:nvSpPr>
        <p:spPr>
          <a:xfrm>
            <a:off x="10851200" y="8443225"/>
            <a:ext cx="22518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sp>
        <p:nvSpPr>
          <p:cNvPr id="602" name="Google Shape;602;p31"/>
          <p:cNvSpPr txBox="1"/>
          <p:nvPr/>
        </p:nvSpPr>
        <p:spPr>
          <a:xfrm>
            <a:off x="19493009" y="8443226"/>
            <a:ext cx="1430021"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a:p>
        </p:txBody>
      </p:sp>
      <p:sp>
        <p:nvSpPr>
          <p:cNvPr id="603" name="Google Shape;603;p31"/>
          <p:cNvSpPr txBox="1"/>
          <p:nvPr/>
        </p:nvSpPr>
        <p:spPr>
          <a:xfrm>
            <a:off x="1427700" y="9435075"/>
            <a:ext cx="5533200" cy="733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Overall ability of model</a:t>
            </a:r>
            <a:endParaRPr/>
          </a:p>
        </p:txBody>
      </p:sp>
      <p:sp>
        <p:nvSpPr>
          <p:cNvPr id="604" name="Google Shape;604;p31"/>
          <p:cNvSpPr txBox="1"/>
          <p:nvPr/>
        </p:nvSpPr>
        <p:spPr>
          <a:xfrm>
            <a:off x="9166742" y="9123916"/>
            <a:ext cx="5783307" cy="13316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605" name="Google Shape;605;p31"/>
          <p:cNvSpPr txBox="1"/>
          <p:nvPr/>
        </p:nvSpPr>
        <p:spPr>
          <a:xfrm>
            <a:off x="16936739" y="9123916"/>
            <a:ext cx="6542561" cy="133162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0" i="0" u="none" strike="noStrike" cap="none">
                <a:solidFill>
                  <a:srgbClr val="000000"/>
                </a:solidFill>
                <a:latin typeface="Helvetica Neue"/>
                <a:ea typeface="Helvetica Neue"/>
                <a:cs typeface="Helvetica Neue"/>
                <a:sym typeface="Helvetica Neue"/>
              </a:rPr>
              <a:t>Amount of what needs to be selected that is selected</a:t>
            </a:r>
            <a:endParaRPr/>
          </a:p>
        </p:txBody>
      </p:sp>
      <p:sp>
        <p:nvSpPr>
          <p:cNvPr id="606" name="Google Shape;606;p31"/>
          <p:cNvSpPr txBox="1"/>
          <p:nvPr/>
        </p:nvSpPr>
        <p:spPr>
          <a:xfrm>
            <a:off x="2698000" y="11191013"/>
            <a:ext cx="2361848" cy="13455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07" name="Google Shape;607;p31"/>
          <p:cNvSpPr txBox="1"/>
          <p:nvPr/>
        </p:nvSpPr>
        <p:spPr>
          <a:xfrm>
            <a:off x="10860326" y="11181488"/>
            <a:ext cx="2361213" cy="13646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08" name="Google Shape;608;p31"/>
          <p:cNvSpPr txBox="1"/>
          <p:nvPr/>
        </p:nvSpPr>
        <p:spPr>
          <a:xfrm>
            <a:off x="19022017" y="11181488"/>
            <a:ext cx="2396773" cy="13646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09" name="Google Shape;609;p3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21</a:t>
            </a:fld>
            <a:endParaRPr/>
          </a:p>
        </p:txBody>
      </p:sp>
      <p:sp>
        <p:nvSpPr>
          <p:cNvPr id="610" name="Google Shape;610;p31"/>
          <p:cNvSpPr/>
          <p:nvPr/>
        </p:nvSpPr>
        <p:spPr>
          <a:xfrm>
            <a:off x="14205801" y="4312449"/>
            <a:ext cx="1476523" cy="3272701"/>
          </a:xfrm>
          <a:prstGeom prst="rect">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11" name="Google Shape;611;p31"/>
          <p:cNvSpPr/>
          <p:nvPr/>
        </p:nvSpPr>
        <p:spPr>
          <a:xfrm rot="-8106341">
            <a:off x="8317056" y="1120164"/>
            <a:ext cx="1834466" cy="1834466"/>
          </a:xfrm>
          <a:custGeom>
            <a:avLst/>
            <a:gdLst/>
            <a:ahLst/>
            <a:cxnLst/>
            <a:rect l="l" t="t" r="r" b="b"/>
            <a:pathLst>
              <a:path w="21600" h="21600" extrusionOk="0">
                <a:moveTo>
                  <a:pt x="21600" y="21600"/>
                </a:moveTo>
                <a:lnTo>
                  <a:pt x="21600" y="0"/>
                </a:lnTo>
                <a:lnTo>
                  <a:pt x="0" y="0"/>
                </a:lnTo>
                <a:close/>
              </a:path>
            </a:pathLst>
          </a:cu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2" name="Google Shape;612;p31"/>
          <p:cNvSpPr/>
          <p:nvPr/>
        </p:nvSpPr>
        <p:spPr>
          <a:xfrm rot="-8106341">
            <a:off x="7348667" y="4645911"/>
            <a:ext cx="1842066" cy="1842067"/>
          </a:xfrm>
          <a:custGeom>
            <a:avLst/>
            <a:gdLst/>
            <a:ahLst/>
            <a:cxnLst/>
            <a:rect l="l" t="t" r="r" b="b"/>
            <a:pathLst>
              <a:path w="21600" h="21600" extrusionOk="0">
                <a:moveTo>
                  <a:pt x="0" y="0"/>
                </a:moveTo>
                <a:lnTo>
                  <a:pt x="0" y="21600"/>
                </a:lnTo>
                <a:lnTo>
                  <a:pt x="21600" y="21600"/>
                </a:lnTo>
                <a:close/>
              </a:path>
            </a:pathLst>
          </a:custGeom>
          <a:solidFill>
            <a:srgbClr val="16E7C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3" name="Google Shape;613;p31"/>
          <p:cNvSpPr/>
          <p:nvPr/>
        </p:nvSpPr>
        <p:spPr>
          <a:xfrm rot="-8106341">
            <a:off x="13589663" y="5446591"/>
            <a:ext cx="1064863"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4" name="Google Shape;614;p31"/>
          <p:cNvSpPr txBox="1"/>
          <p:nvPr/>
        </p:nvSpPr>
        <p:spPr>
          <a:xfrm>
            <a:off x="2676714" y="1676648"/>
            <a:ext cx="5783307" cy="72149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a:solidFill>
                  <a:srgbClr val="000000"/>
                </a:solidFill>
                <a:latin typeface="Helvetica Neue"/>
                <a:ea typeface="Helvetica Neue"/>
                <a:cs typeface="Helvetica Neue"/>
                <a:sym typeface="Helvetica Neue"/>
              </a:rPr>
              <a:t>T</a:t>
            </a:r>
            <a:r>
              <a:rPr lang="en-US" sz="4100" b="0" i="0" u="none" strike="noStrike" cap="none">
                <a:solidFill>
                  <a:srgbClr val="000000"/>
                </a:solidFill>
                <a:latin typeface="Helvetica Neue"/>
                <a:ea typeface="Helvetica Neue"/>
                <a:cs typeface="Helvetica Neue"/>
                <a:sym typeface="Helvetica Neue"/>
              </a:rPr>
              <a:t>RUE </a:t>
            </a:r>
            <a:r>
              <a:rPr lang="en-US" sz="4100" b="1" i="0" u="none" strike="noStrike" cap="none">
                <a:solidFill>
                  <a:srgbClr val="000000"/>
                </a:solidFill>
                <a:latin typeface="Helvetica Neue"/>
                <a:ea typeface="Helvetica Neue"/>
                <a:cs typeface="Helvetica Neue"/>
                <a:sym typeface="Helvetica Neue"/>
              </a:rPr>
              <a:t>P</a:t>
            </a:r>
            <a:r>
              <a:rPr lang="en-US" sz="4100" b="0" i="0" u="none" strike="noStrike" cap="none">
                <a:solidFill>
                  <a:srgbClr val="000000"/>
                </a:solidFill>
                <a:latin typeface="Helvetica Neue"/>
                <a:ea typeface="Helvetica Neue"/>
                <a:cs typeface="Helvetica Neue"/>
                <a:sym typeface="Helvetica Neue"/>
              </a:rPr>
              <a:t>OSITIVE</a:t>
            </a:r>
            <a:endParaRPr/>
          </a:p>
        </p:txBody>
      </p:sp>
      <p:sp>
        <p:nvSpPr>
          <p:cNvPr id="615" name="Google Shape;615;p31"/>
          <p:cNvSpPr txBox="1"/>
          <p:nvPr/>
        </p:nvSpPr>
        <p:spPr>
          <a:xfrm>
            <a:off x="2676714" y="5043805"/>
            <a:ext cx="5783307" cy="72149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a:solidFill>
                  <a:srgbClr val="000000"/>
                </a:solidFill>
                <a:latin typeface="Helvetica Neue"/>
                <a:ea typeface="Helvetica Neue"/>
                <a:cs typeface="Helvetica Neue"/>
                <a:sym typeface="Helvetica Neue"/>
              </a:rPr>
              <a:t>F</a:t>
            </a:r>
            <a:r>
              <a:rPr lang="en-US" sz="4100" b="0" i="0" u="none" strike="noStrike" cap="none">
                <a:solidFill>
                  <a:srgbClr val="000000"/>
                </a:solidFill>
                <a:latin typeface="Helvetica Neue"/>
                <a:ea typeface="Helvetica Neue"/>
                <a:cs typeface="Helvetica Neue"/>
                <a:sym typeface="Helvetica Neue"/>
              </a:rPr>
              <a:t>ALSE </a:t>
            </a:r>
            <a:r>
              <a:rPr lang="en-US" sz="4100" b="1" i="0" u="none" strike="noStrike" cap="none">
                <a:solidFill>
                  <a:srgbClr val="000000"/>
                </a:solidFill>
                <a:latin typeface="Helvetica Neue"/>
                <a:ea typeface="Helvetica Neue"/>
                <a:cs typeface="Helvetica Neue"/>
                <a:sym typeface="Helvetica Neue"/>
              </a:rPr>
              <a:t>P</a:t>
            </a:r>
            <a:r>
              <a:rPr lang="en-US" sz="4100" b="0" i="0" u="none" strike="noStrike" cap="none">
                <a:solidFill>
                  <a:srgbClr val="000000"/>
                </a:solidFill>
                <a:latin typeface="Helvetica Neue"/>
                <a:ea typeface="Helvetica Neue"/>
                <a:cs typeface="Helvetica Neue"/>
                <a:sym typeface="Helvetica Neue"/>
              </a:rPr>
              <a:t>OSITIVE</a:t>
            </a:r>
            <a:endParaRPr/>
          </a:p>
        </p:txBody>
      </p:sp>
      <p:sp>
        <p:nvSpPr>
          <p:cNvPr id="616" name="Google Shape;616;p31"/>
          <p:cNvSpPr txBox="1"/>
          <p:nvPr/>
        </p:nvSpPr>
        <p:spPr>
          <a:xfrm>
            <a:off x="15210936" y="1493740"/>
            <a:ext cx="5783307" cy="73353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F</a:t>
            </a:r>
            <a:r>
              <a:rPr lang="en-US" sz="4100" b="0" i="0" u="none" strike="noStrike" cap="none" dirty="0">
                <a:solidFill>
                  <a:srgbClr val="000000"/>
                </a:solidFill>
                <a:latin typeface="Helvetica Neue"/>
                <a:ea typeface="Helvetica Neue"/>
                <a:cs typeface="Helvetica Neue"/>
                <a:sym typeface="Helvetica Neue"/>
              </a:rPr>
              <a:t>ALSE </a:t>
            </a:r>
            <a:r>
              <a:rPr lang="en-US" sz="4100" b="1" i="0" u="none" strike="noStrike" cap="none" dirty="0">
                <a:solidFill>
                  <a:srgbClr val="000000"/>
                </a:solidFill>
                <a:latin typeface="Helvetica Neue"/>
                <a:ea typeface="Helvetica Neue"/>
                <a:cs typeface="Helvetica Neue"/>
                <a:sym typeface="Helvetica Neue"/>
              </a:rPr>
              <a:t>N</a:t>
            </a:r>
            <a:r>
              <a:rPr lang="en-US" sz="4100" b="0" i="0" u="none" strike="noStrike" cap="none" dirty="0">
                <a:solidFill>
                  <a:srgbClr val="000000"/>
                </a:solidFill>
                <a:latin typeface="Helvetica Neue"/>
                <a:ea typeface="Helvetica Neue"/>
                <a:cs typeface="Helvetica Neue"/>
                <a:sym typeface="Helvetica Neue"/>
              </a:rPr>
              <a:t>EGATIVE</a:t>
            </a:r>
            <a:endParaRPr dirty="0"/>
          </a:p>
        </p:txBody>
      </p:sp>
      <p:sp>
        <p:nvSpPr>
          <p:cNvPr id="617" name="Google Shape;617;p31"/>
          <p:cNvSpPr txBox="1"/>
          <p:nvPr/>
        </p:nvSpPr>
        <p:spPr>
          <a:xfrm>
            <a:off x="15210936" y="5612256"/>
            <a:ext cx="5783307" cy="73353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100"/>
              <a:buFont typeface="Helvetica Neue"/>
              <a:buNone/>
            </a:pPr>
            <a:r>
              <a:rPr lang="en-US" sz="4100" b="1" i="0" u="none" strike="noStrike" cap="none" dirty="0">
                <a:solidFill>
                  <a:srgbClr val="000000"/>
                </a:solidFill>
                <a:latin typeface="Helvetica Neue"/>
                <a:ea typeface="Helvetica Neue"/>
                <a:cs typeface="Helvetica Neue"/>
                <a:sym typeface="Helvetica Neue"/>
              </a:rPr>
              <a:t>T</a:t>
            </a:r>
            <a:r>
              <a:rPr lang="en-US" sz="4100" dirty="0">
                <a:latin typeface="Helvetica Neue"/>
                <a:ea typeface="Helvetica Neue"/>
                <a:cs typeface="Helvetica Neue"/>
                <a:sym typeface="Helvetica Neue"/>
              </a:rPr>
              <a:t>RUE</a:t>
            </a:r>
            <a:r>
              <a:rPr lang="en-US" sz="4100" b="0" i="0" u="none" strike="noStrike" cap="none" dirty="0">
                <a:solidFill>
                  <a:srgbClr val="000000"/>
                </a:solidFill>
                <a:latin typeface="Helvetica Neue"/>
                <a:ea typeface="Helvetica Neue"/>
                <a:cs typeface="Helvetica Neue"/>
                <a:sym typeface="Helvetica Neue"/>
              </a:rPr>
              <a:t> </a:t>
            </a:r>
            <a:r>
              <a:rPr lang="en-US" sz="4100" b="1" i="0" u="none" strike="noStrike" cap="none" dirty="0">
                <a:solidFill>
                  <a:srgbClr val="000000"/>
                </a:solidFill>
                <a:latin typeface="Helvetica Neue"/>
                <a:ea typeface="Helvetica Neue"/>
                <a:cs typeface="Helvetica Neue"/>
                <a:sym typeface="Helvetica Neue"/>
              </a:rPr>
              <a:t>N</a:t>
            </a:r>
            <a:r>
              <a:rPr lang="en-US" sz="4100" b="0" i="0" u="none" strike="noStrike" cap="none" dirty="0">
                <a:solidFill>
                  <a:srgbClr val="000000"/>
                </a:solidFill>
                <a:latin typeface="Helvetica Neue"/>
                <a:ea typeface="Helvetica Neue"/>
                <a:cs typeface="Helvetica Neue"/>
                <a:sym typeface="Helvetica Neue"/>
              </a:rPr>
              <a:t>EGATIVE</a:t>
            </a:r>
            <a:endParaRPr dirty="0"/>
          </a:p>
        </p:txBody>
      </p:sp>
      <p:sp>
        <p:nvSpPr>
          <p:cNvPr id="618" name="Google Shape;618;p31"/>
          <p:cNvSpPr txBox="1"/>
          <p:nvPr/>
        </p:nvSpPr>
        <p:spPr>
          <a:xfrm>
            <a:off x="9933182" y="1830069"/>
            <a:ext cx="699771" cy="4146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19" name="Google Shape;619;p31"/>
          <p:cNvSpPr txBox="1"/>
          <p:nvPr/>
        </p:nvSpPr>
        <p:spPr>
          <a:xfrm>
            <a:off x="9933182" y="5359617"/>
            <a:ext cx="767081" cy="4146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20" name="Google Shape;620;p31"/>
          <p:cNvSpPr txBox="1"/>
          <p:nvPr/>
        </p:nvSpPr>
        <p:spPr>
          <a:xfrm>
            <a:off x="13085064" y="1653178"/>
            <a:ext cx="844551" cy="42418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21" name="Google Shape;621;p31"/>
          <p:cNvSpPr txBox="1"/>
          <p:nvPr/>
        </p:nvSpPr>
        <p:spPr>
          <a:xfrm>
            <a:off x="13123798" y="5741472"/>
            <a:ext cx="777241" cy="42418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622" name="Google Shape;622;p31"/>
          <p:cNvSpPr/>
          <p:nvPr/>
        </p:nvSpPr>
        <p:spPr>
          <a:xfrm>
            <a:off x="14217431" y="240490"/>
            <a:ext cx="1430021" cy="3169627"/>
          </a:xfrm>
          <a:prstGeom prst="rect">
            <a:avLst/>
          </a:prstGeom>
          <a:solidFill>
            <a:srgbClr val="EB220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AA8D"/>
              </a:buClr>
              <a:buSzPts val="3200"/>
              <a:buFont typeface="Helvetica Neue"/>
              <a:buNone/>
            </a:pPr>
            <a:endParaRPr sz="3200" b="0" i="0" u="none" strike="noStrike" cap="none">
              <a:solidFill>
                <a:srgbClr val="00AA8D"/>
              </a:solidFill>
              <a:latin typeface="Helvetica Neue"/>
              <a:ea typeface="Helvetica Neue"/>
              <a:cs typeface="Helvetica Neue"/>
              <a:sym typeface="Helvetica Neue"/>
            </a:endParaRPr>
          </a:p>
        </p:txBody>
      </p:sp>
      <p:sp>
        <p:nvSpPr>
          <p:cNvPr id="623" name="Google Shape;623;p31"/>
          <p:cNvSpPr/>
          <p:nvPr/>
        </p:nvSpPr>
        <p:spPr>
          <a:xfrm rot="2700000">
            <a:off x="15138263" y="1292872"/>
            <a:ext cx="1064863" cy="1064864"/>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22</a:t>
            </a:fld>
            <a:endParaRPr/>
          </a:p>
        </p:txBody>
      </p:sp>
      <p:pic>
        <p:nvPicPr>
          <p:cNvPr id="629" name="Google Shape;629;p32" descr="Image"/>
          <p:cNvPicPr preferRelativeResize="0"/>
          <p:nvPr/>
        </p:nvPicPr>
        <p:blipFill rotWithShape="1">
          <a:blip r:embed="rId3">
            <a:alphaModFix/>
          </a:blip>
          <a:srcRect/>
          <a:stretch/>
        </p:blipFill>
        <p:spPr>
          <a:xfrm>
            <a:off x="2241550" y="880614"/>
            <a:ext cx="19900900" cy="10960101"/>
          </a:xfrm>
          <a:prstGeom prst="rect">
            <a:avLst/>
          </a:prstGeom>
          <a:noFill/>
          <a:ln>
            <a:noFill/>
          </a:ln>
        </p:spPr>
      </p:pic>
      <p:sp>
        <p:nvSpPr>
          <p:cNvPr id="630" name="Google Shape;630;p32"/>
          <p:cNvSpPr txBox="1"/>
          <p:nvPr/>
        </p:nvSpPr>
        <p:spPr>
          <a:xfrm>
            <a:off x="8763304" y="12181512"/>
            <a:ext cx="7547040"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https://</a:t>
            </a:r>
            <a:r>
              <a:rPr lang="en-US" sz="2400" b="0" i="0" u="none" strike="noStrike" cap="none" dirty="0" err="1">
                <a:solidFill>
                  <a:srgbClr val="5E5E5E"/>
                </a:solidFill>
                <a:latin typeface="Helvetica Neue"/>
                <a:ea typeface="Helvetica Neue"/>
                <a:cs typeface="Helvetica Neue"/>
                <a:sym typeface="Helvetica Neue"/>
              </a:rPr>
              <a:t>en.wikipedia.org</a:t>
            </a:r>
            <a:r>
              <a:rPr lang="en-US" sz="2400" b="0" i="0" u="none" strike="noStrike" cap="none" dirty="0">
                <a:solidFill>
                  <a:srgbClr val="5E5E5E"/>
                </a:solidFill>
                <a:latin typeface="Helvetica Neue"/>
                <a:ea typeface="Helvetica Neue"/>
                <a:cs typeface="Helvetica Neue"/>
                <a:sym typeface="Helvetica Neue"/>
              </a:rPr>
              <a:t>/wiki/</a:t>
            </a:r>
            <a:r>
              <a:rPr lang="en-US" sz="2400" b="0" i="0" u="none" strike="noStrike" cap="none" dirty="0" err="1">
                <a:solidFill>
                  <a:srgbClr val="5E5E5E"/>
                </a:solidFill>
                <a:latin typeface="Helvetica Neue"/>
                <a:ea typeface="Helvetica Neue"/>
                <a:cs typeface="Helvetica Neue"/>
                <a:sym typeface="Helvetica Neue"/>
              </a:rPr>
              <a:t>Precision_and_recall</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718" name="Google Shape;718;p37"/>
          <p:cNvPicPr preferRelativeResize="0"/>
          <p:nvPr/>
        </p:nvPicPr>
        <p:blipFill>
          <a:blip r:embed="rId3">
            <a:alphaModFix/>
          </a:blip>
          <a:stretch>
            <a:fillRect/>
          </a:stretch>
        </p:blipFill>
        <p:spPr>
          <a:xfrm>
            <a:off x="3019404" y="3549288"/>
            <a:ext cx="2095500" cy="1352550"/>
          </a:xfrm>
          <a:prstGeom prst="rect">
            <a:avLst/>
          </a:prstGeom>
          <a:noFill/>
          <a:ln>
            <a:noFill/>
          </a:ln>
        </p:spPr>
      </p:pic>
      <p:pic>
        <p:nvPicPr>
          <p:cNvPr id="719" name="Google Shape;719;p37" descr="Line Line"/>
          <p:cNvPicPr preferRelativeResize="0"/>
          <p:nvPr/>
        </p:nvPicPr>
        <p:blipFill rotWithShape="1">
          <a:blip r:embed="rId4">
            <a:alphaModFix/>
          </a:blip>
          <a:srcRect/>
          <a:stretch/>
        </p:blipFill>
        <p:spPr>
          <a:xfrm>
            <a:off x="14531945" y="5299398"/>
            <a:ext cx="866803" cy="311994"/>
          </a:xfrm>
          <a:prstGeom prst="rect">
            <a:avLst/>
          </a:prstGeom>
          <a:noFill/>
          <a:ln>
            <a:noFill/>
          </a:ln>
        </p:spPr>
      </p:pic>
      <p:sp>
        <p:nvSpPr>
          <p:cNvPr id="720" name="Google Shape;720;p37"/>
          <p:cNvSpPr/>
          <p:nvPr/>
        </p:nvSpPr>
        <p:spPr>
          <a:xfrm>
            <a:off x="11419181" y="4820394"/>
            <a:ext cx="2640139" cy="1270001"/>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a:p>
        </p:txBody>
      </p:sp>
      <p:sp>
        <p:nvSpPr>
          <p:cNvPr id="721" name="Google Shape;721;p37"/>
          <p:cNvSpPr txBox="1"/>
          <p:nvPr/>
        </p:nvSpPr>
        <p:spPr>
          <a:xfrm>
            <a:off x="16049730" y="4688984"/>
            <a:ext cx="3426671" cy="14820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4500" b="1" i="0" u="none" strike="noStrike" cap="none">
                <a:solidFill>
                  <a:srgbClr val="006B64"/>
                </a:solidFill>
                <a:latin typeface="Helvetica Neue"/>
                <a:ea typeface="Helvetica Neue"/>
                <a:cs typeface="Helvetica Neue"/>
                <a:sym typeface="Helvetica Neue"/>
              </a:rPr>
              <a:t>no progeria regardless</a:t>
            </a:r>
            <a:endParaRPr/>
          </a:p>
        </p:txBody>
      </p:sp>
      <p:sp>
        <p:nvSpPr>
          <p:cNvPr id="722" name="Google Shape;722;p37"/>
          <p:cNvSpPr txBox="1"/>
          <p:nvPr/>
        </p:nvSpPr>
        <p:spPr>
          <a:xfrm>
            <a:off x="2819925" y="1743650"/>
            <a:ext cx="2361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Accuracy</a:t>
            </a:r>
            <a:endParaRPr/>
          </a:p>
        </p:txBody>
      </p:sp>
      <p:sp>
        <p:nvSpPr>
          <p:cNvPr id="723" name="Google Shape;723;p37"/>
          <p:cNvSpPr txBox="1"/>
          <p:nvPr/>
        </p:nvSpPr>
        <p:spPr>
          <a:xfrm>
            <a:off x="3022550" y="5405850"/>
            <a:ext cx="23613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Precision</a:t>
            </a:r>
            <a:endParaRPr/>
          </a:p>
        </p:txBody>
      </p:sp>
      <p:sp>
        <p:nvSpPr>
          <p:cNvPr id="724" name="Google Shape;724;p37"/>
          <p:cNvSpPr txBox="1"/>
          <p:nvPr/>
        </p:nvSpPr>
        <p:spPr>
          <a:xfrm>
            <a:off x="3518898" y="9497372"/>
            <a:ext cx="1430021" cy="6348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Recall</a:t>
            </a:r>
            <a:endParaRPr/>
          </a:p>
        </p:txBody>
      </p:sp>
      <p:sp>
        <p:nvSpPr>
          <p:cNvPr id="725" name="Google Shape;725;p37"/>
          <p:cNvSpPr txBox="1"/>
          <p:nvPr/>
        </p:nvSpPr>
        <p:spPr>
          <a:xfrm>
            <a:off x="2692277" y="3407033"/>
            <a:ext cx="2361849" cy="13455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726" name="Google Shape;726;p37"/>
          <p:cNvSpPr txBox="1"/>
          <p:nvPr/>
        </p:nvSpPr>
        <p:spPr>
          <a:xfrm>
            <a:off x="2886552" y="7479511"/>
            <a:ext cx="2361213" cy="13646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727" name="Google Shape;727;p37"/>
          <p:cNvSpPr txBox="1"/>
          <p:nvPr/>
        </p:nvSpPr>
        <p:spPr>
          <a:xfrm>
            <a:off x="3027903" y="11852902"/>
            <a:ext cx="2396773" cy="13646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0"/>
              <a:buFont typeface="Helvetica Neue"/>
              <a:buNone/>
            </a:pPr>
            <a:endParaRPr sz="5000" b="0" i="0" u="none" strike="noStrike" cap="none">
              <a:solidFill>
                <a:srgbClr val="5E5E5E"/>
              </a:solidFill>
              <a:latin typeface="Helvetica Neue"/>
              <a:ea typeface="Helvetica Neue"/>
              <a:cs typeface="Helvetica Neue"/>
              <a:sym typeface="Helvetica Neue"/>
            </a:endParaRPr>
          </a:p>
        </p:txBody>
      </p:sp>
      <p:sp>
        <p:nvSpPr>
          <p:cNvPr id="728" name="Google Shape;728;p37"/>
          <p:cNvSpPr txBox="1"/>
          <p:nvPr/>
        </p:nvSpPr>
        <p:spPr>
          <a:xfrm>
            <a:off x="1901078" y="2587816"/>
            <a:ext cx="4650423" cy="6098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Overall ability of model</a:t>
            </a:r>
            <a:endParaRPr/>
          </a:p>
        </p:txBody>
      </p:sp>
      <p:sp>
        <p:nvSpPr>
          <p:cNvPr id="729" name="Google Shape;729;p37"/>
          <p:cNvSpPr txBox="1"/>
          <p:nvPr/>
        </p:nvSpPr>
        <p:spPr>
          <a:xfrm>
            <a:off x="1342255" y="6158871"/>
            <a:ext cx="5783307" cy="11305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Amount of selection that’s actually correct.</a:t>
            </a:r>
            <a:endParaRPr/>
          </a:p>
        </p:txBody>
      </p:sp>
      <p:sp>
        <p:nvSpPr>
          <p:cNvPr id="730" name="Google Shape;730;p37"/>
          <p:cNvSpPr txBox="1"/>
          <p:nvPr/>
        </p:nvSpPr>
        <p:spPr>
          <a:xfrm>
            <a:off x="957550" y="10250400"/>
            <a:ext cx="6542561" cy="11305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Amount of what needs to be selected that is selected</a:t>
            </a:r>
            <a:endParaRPr/>
          </a:p>
        </p:txBody>
      </p:sp>
      <p:pic>
        <p:nvPicPr>
          <p:cNvPr id="731" name="Google Shape;731;p37" descr="Line Line"/>
          <p:cNvPicPr preferRelativeResize="0"/>
          <p:nvPr/>
        </p:nvPicPr>
        <p:blipFill rotWithShape="1">
          <a:blip r:embed="rId5">
            <a:alphaModFix/>
          </a:blip>
          <a:srcRect/>
          <a:stretch/>
        </p:blipFill>
        <p:spPr>
          <a:xfrm rot="-8956425">
            <a:off x="3733584" y="4019758"/>
            <a:ext cx="1000367" cy="405591"/>
          </a:xfrm>
          <a:prstGeom prst="rect">
            <a:avLst/>
          </a:prstGeom>
          <a:noFill/>
          <a:ln>
            <a:noFill/>
          </a:ln>
        </p:spPr>
      </p:pic>
      <p:sp>
        <p:nvSpPr>
          <p:cNvPr id="732" name="Google Shape;732;p37"/>
          <p:cNvSpPr txBox="1"/>
          <p:nvPr/>
        </p:nvSpPr>
        <p:spPr>
          <a:xfrm>
            <a:off x="4864059" y="4305713"/>
            <a:ext cx="2254800" cy="533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exactly zero </a:t>
            </a:r>
            <a:endParaRPr/>
          </a:p>
        </p:txBody>
      </p:sp>
      <p:pic>
        <p:nvPicPr>
          <p:cNvPr id="733" name="Google Shape;733;p37" descr="Line Line"/>
          <p:cNvPicPr preferRelativeResize="0"/>
          <p:nvPr/>
        </p:nvPicPr>
        <p:blipFill rotWithShape="1">
          <a:blip r:embed="rId6">
            <a:alphaModFix/>
          </a:blip>
          <a:srcRect/>
          <a:stretch/>
        </p:blipFill>
        <p:spPr>
          <a:xfrm rot="10800000">
            <a:off x="5527474" y="12341672"/>
            <a:ext cx="1148092" cy="405592"/>
          </a:xfrm>
          <a:prstGeom prst="rect">
            <a:avLst/>
          </a:prstGeom>
          <a:noFill/>
          <a:ln>
            <a:noFill/>
          </a:ln>
        </p:spPr>
      </p:pic>
      <p:sp>
        <p:nvSpPr>
          <p:cNvPr id="734" name="Google Shape;734;p37"/>
          <p:cNvSpPr txBox="1"/>
          <p:nvPr/>
        </p:nvSpPr>
        <p:spPr>
          <a:xfrm>
            <a:off x="6824322" y="12282925"/>
            <a:ext cx="2826900" cy="533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scaled properly!</a:t>
            </a:r>
            <a:endParaRPr/>
          </a:p>
        </p:txBody>
      </p:sp>
      <p:sp>
        <p:nvSpPr>
          <p:cNvPr id="735" name="Google Shape;735;p3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23</a:t>
            </a:fld>
            <a:endParaRPr/>
          </a:p>
        </p:txBody>
      </p:sp>
      <p:sp>
        <p:nvSpPr>
          <p:cNvPr id="736" name="Google Shape;736;p37"/>
          <p:cNvSpPr txBox="1"/>
          <p:nvPr/>
        </p:nvSpPr>
        <p:spPr>
          <a:xfrm>
            <a:off x="10454100" y="8762363"/>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a:p>
        </p:txBody>
      </p:sp>
      <p:sp>
        <p:nvSpPr>
          <p:cNvPr id="737" name="Google Shape;737;p37"/>
          <p:cNvSpPr txBox="1"/>
          <p:nvPr/>
        </p:nvSpPr>
        <p:spPr>
          <a:xfrm>
            <a:off x="9840850" y="9426088"/>
            <a:ext cx="109767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a:p>
        </p:txBody>
      </p:sp>
      <p:pic>
        <p:nvPicPr>
          <p:cNvPr id="738" name="Google Shape;738;p37"/>
          <p:cNvPicPr preferRelativeResize="0"/>
          <p:nvPr/>
        </p:nvPicPr>
        <p:blipFill>
          <a:blip r:embed="rId7">
            <a:alphaModFix/>
          </a:blip>
          <a:stretch>
            <a:fillRect/>
          </a:stretch>
        </p:blipFill>
        <p:spPr>
          <a:xfrm>
            <a:off x="3114671" y="7434450"/>
            <a:ext cx="1905000" cy="1428750"/>
          </a:xfrm>
          <a:prstGeom prst="rect">
            <a:avLst/>
          </a:prstGeom>
          <a:noFill/>
          <a:ln>
            <a:noFill/>
          </a:ln>
        </p:spPr>
      </p:pic>
      <p:pic>
        <p:nvPicPr>
          <p:cNvPr id="739" name="Google Shape;739;p37"/>
          <p:cNvPicPr preferRelativeResize="0"/>
          <p:nvPr/>
        </p:nvPicPr>
        <p:blipFill>
          <a:blip r:embed="rId8">
            <a:alphaModFix/>
          </a:blip>
          <a:stretch>
            <a:fillRect/>
          </a:stretch>
        </p:blipFill>
        <p:spPr>
          <a:xfrm>
            <a:off x="3224271" y="11811313"/>
            <a:ext cx="2019300" cy="12954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8"/>
          <p:cNvSpPr txBox="1"/>
          <p:nvPr/>
        </p:nvSpPr>
        <p:spPr>
          <a:xfrm>
            <a:off x="9673188" y="6113777"/>
            <a:ext cx="5037624" cy="1488445"/>
          </a:xfrm>
          <a:prstGeom prst="rect">
            <a:avLst/>
          </a:prstGeom>
          <a:noFill/>
          <a:ln>
            <a:noFill/>
          </a:ln>
        </p:spPr>
        <p:txBody>
          <a:bodyPr spcFirstLastPara="1" wrap="square" lIns="50800" tIns="50800" rIns="50800" bIns="50800" anchor="ctr" anchorCtr="0">
            <a:normAutofit/>
          </a:bodyPr>
          <a:lstStyle/>
          <a:p>
            <a:pPr marL="0" marR="0" lvl="0" indent="0" algn="l" rtl="0">
              <a:lnSpc>
                <a:spcPct val="100000"/>
              </a:lnSpc>
              <a:spcBef>
                <a:spcPts val="0"/>
              </a:spcBef>
              <a:spcAft>
                <a:spcPts val="0"/>
              </a:spcAft>
              <a:buClr>
                <a:srgbClr val="004C7F"/>
              </a:buClr>
              <a:buSzPts val="8000"/>
              <a:buFont typeface="Helvetica Neue"/>
              <a:buNone/>
            </a:pPr>
            <a:r>
              <a:rPr lang="en-US" sz="8000" b="1" i="0" u="none" strike="noStrike" cap="none">
                <a:solidFill>
                  <a:srgbClr val="004C7F"/>
                </a:solidFill>
                <a:latin typeface="Helvetica Neue"/>
                <a:ea typeface="Helvetica Neue"/>
                <a:cs typeface="Helvetica Neue"/>
                <a:sym typeface="Helvetica Neue"/>
              </a:rPr>
              <a:t>storytime!</a:t>
            </a:r>
            <a:endParaRPr/>
          </a:p>
        </p:txBody>
      </p:sp>
      <p:sp>
        <p:nvSpPr>
          <p:cNvPr id="745" name="Google Shape;745;p3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39" descr="Image"/>
          <p:cNvPicPr preferRelativeResize="0"/>
          <p:nvPr/>
        </p:nvPicPr>
        <p:blipFill rotWithShape="1">
          <a:blip r:embed="rId3">
            <a:alphaModFix/>
          </a:blip>
          <a:srcRect l="14129" r="14782"/>
          <a:stretch/>
        </p:blipFill>
        <p:spPr>
          <a:xfrm>
            <a:off x="8257579" y="3744912"/>
            <a:ext cx="7868669" cy="6226195"/>
          </a:xfrm>
          <a:prstGeom prst="rect">
            <a:avLst/>
          </a:prstGeom>
          <a:noFill/>
          <a:ln>
            <a:noFill/>
          </a:ln>
        </p:spPr>
      </p:pic>
      <p:sp>
        <p:nvSpPr>
          <p:cNvPr id="751" name="Google Shape;751;p3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25</a:t>
            </a:fld>
            <a:endParaRPr/>
          </a:p>
        </p:txBody>
      </p:sp>
      <p:sp>
        <p:nvSpPr>
          <p:cNvPr id="752" name="Google Shape;752;p39"/>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40" descr="Image"/>
          <p:cNvPicPr preferRelativeResize="0"/>
          <p:nvPr/>
        </p:nvPicPr>
        <p:blipFill rotWithShape="1">
          <a:blip r:embed="rId3">
            <a:alphaModFix/>
          </a:blip>
          <a:srcRect l="14129" r="14782"/>
          <a:stretch/>
        </p:blipFill>
        <p:spPr>
          <a:xfrm>
            <a:off x="2241246" y="3744912"/>
            <a:ext cx="7868669" cy="6226195"/>
          </a:xfrm>
          <a:prstGeom prst="rect">
            <a:avLst/>
          </a:prstGeom>
          <a:noFill/>
          <a:ln>
            <a:noFill/>
          </a:ln>
        </p:spPr>
      </p:pic>
      <p:pic>
        <p:nvPicPr>
          <p:cNvPr id="758" name="Google Shape;758;p40" descr="Image"/>
          <p:cNvPicPr preferRelativeResize="0"/>
          <p:nvPr/>
        </p:nvPicPr>
        <p:blipFill rotWithShape="1">
          <a:blip r:embed="rId4">
            <a:alphaModFix/>
          </a:blip>
          <a:srcRect/>
          <a:stretch/>
        </p:blipFill>
        <p:spPr>
          <a:xfrm>
            <a:off x="10927432" y="3517805"/>
            <a:ext cx="11854555" cy="6680390"/>
          </a:xfrm>
          <a:prstGeom prst="rect">
            <a:avLst/>
          </a:prstGeom>
          <a:noFill/>
          <a:ln>
            <a:noFill/>
          </a:ln>
        </p:spPr>
      </p:pic>
      <p:sp>
        <p:nvSpPr>
          <p:cNvPr id="759" name="Google Shape;759;p40"/>
          <p:cNvSpPr/>
          <p:nvPr/>
        </p:nvSpPr>
        <p:spPr>
          <a:xfrm>
            <a:off x="14600031" y="8063543"/>
            <a:ext cx="1427885" cy="898825"/>
          </a:xfrm>
          <a:prstGeom prst="roundRect">
            <a:avLst>
              <a:gd name="adj" fmla="val 21194"/>
            </a:avLst>
          </a:prstGeom>
          <a:no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760" name="Google Shape;760;p40" descr="Line Line"/>
          <p:cNvPicPr preferRelativeResize="0"/>
          <p:nvPr/>
        </p:nvPicPr>
        <p:blipFill rotWithShape="1">
          <a:blip r:embed="rId5">
            <a:alphaModFix/>
          </a:blip>
          <a:srcRect/>
          <a:stretch/>
        </p:blipFill>
        <p:spPr>
          <a:xfrm rot="-7734282">
            <a:off x="15182832" y="9458761"/>
            <a:ext cx="1266575" cy="405592"/>
          </a:xfrm>
          <a:prstGeom prst="rect">
            <a:avLst/>
          </a:prstGeom>
          <a:noFill/>
          <a:ln>
            <a:noFill/>
          </a:ln>
        </p:spPr>
      </p:pic>
      <p:sp>
        <p:nvSpPr>
          <p:cNvPr id="761" name="Google Shape;761;p40"/>
          <p:cNvSpPr txBox="1"/>
          <p:nvPr/>
        </p:nvSpPr>
        <p:spPr>
          <a:xfrm>
            <a:off x="15375211" y="10143192"/>
            <a:ext cx="2958997" cy="85439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500"/>
              <a:buFont typeface="Helvetica Neue"/>
              <a:buNone/>
            </a:pPr>
            <a:r>
              <a:rPr lang="en-US" sz="2500" b="1" i="0" u="none" strike="noStrike" cap="none">
                <a:solidFill>
                  <a:srgbClr val="EF7001"/>
                </a:solidFill>
                <a:latin typeface="Helvetica Neue"/>
                <a:ea typeface="Helvetica Neue"/>
                <a:cs typeface="Helvetica Neue"/>
                <a:sym typeface="Helvetica Neue"/>
              </a:rPr>
              <a:t>does this count as detection?</a:t>
            </a:r>
            <a:endParaRPr/>
          </a:p>
        </p:txBody>
      </p:sp>
      <p:sp>
        <p:nvSpPr>
          <p:cNvPr id="762" name="Google Shape;762;p4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26</a:t>
            </a:fld>
            <a:endParaRPr/>
          </a:p>
        </p:txBody>
      </p:sp>
      <p:sp>
        <p:nvSpPr>
          <p:cNvPr id="763" name="Google Shape;763;p40"/>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41" descr="Image"/>
          <p:cNvPicPr preferRelativeResize="0"/>
          <p:nvPr/>
        </p:nvPicPr>
        <p:blipFill rotWithShape="1">
          <a:blip r:embed="rId3">
            <a:alphaModFix/>
          </a:blip>
          <a:srcRect l="14129" r="14782"/>
          <a:stretch/>
        </p:blipFill>
        <p:spPr>
          <a:xfrm>
            <a:off x="2241246" y="3744912"/>
            <a:ext cx="7868669" cy="6226195"/>
          </a:xfrm>
          <a:prstGeom prst="rect">
            <a:avLst/>
          </a:prstGeom>
          <a:noFill/>
          <a:ln>
            <a:noFill/>
          </a:ln>
        </p:spPr>
      </p:pic>
      <p:pic>
        <p:nvPicPr>
          <p:cNvPr id="769" name="Google Shape;769;p41" descr="Image"/>
          <p:cNvPicPr preferRelativeResize="0"/>
          <p:nvPr/>
        </p:nvPicPr>
        <p:blipFill rotWithShape="1">
          <a:blip r:embed="rId4">
            <a:alphaModFix/>
          </a:blip>
          <a:srcRect/>
          <a:stretch/>
        </p:blipFill>
        <p:spPr>
          <a:xfrm>
            <a:off x="10927432" y="3517805"/>
            <a:ext cx="11854555" cy="6680390"/>
          </a:xfrm>
          <a:prstGeom prst="rect">
            <a:avLst/>
          </a:prstGeom>
          <a:noFill/>
          <a:ln>
            <a:noFill/>
          </a:ln>
        </p:spPr>
      </p:pic>
      <p:pic>
        <p:nvPicPr>
          <p:cNvPr id="770" name="Google Shape;770;p41" descr="Line Line"/>
          <p:cNvPicPr preferRelativeResize="0"/>
          <p:nvPr/>
        </p:nvPicPr>
        <p:blipFill rotWithShape="1">
          <a:blip r:embed="rId5">
            <a:alphaModFix/>
          </a:blip>
          <a:srcRect/>
          <a:stretch/>
        </p:blipFill>
        <p:spPr>
          <a:xfrm>
            <a:off x="11085700" y="8767391"/>
            <a:ext cx="11854556" cy="101601"/>
          </a:xfrm>
          <a:prstGeom prst="rect">
            <a:avLst/>
          </a:prstGeom>
          <a:noFill/>
          <a:ln>
            <a:noFill/>
          </a:ln>
        </p:spPr>
      </p:pic>
      <p:sp>
        <p:nvSpPr>
          <p:cNvPr id="771" name="Google Shape;771;p41"/>
          <p:cNvSpPr txBox="1"/>
          <p:nvPr/>
        </p:nvSpPr>
        <p:spPr>
          <a:xfrm>
            <a:off x="11111603" y="8934284"/>
            <a:ext cx="1768145"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400"/>
              <a:buFont typeface="Helvetica Neue"/>
              <a:buNone/>
            </a:pPr>
            <a:r>
              <a:rPr lang="en-US" sz="2400" b="1" i="0" u="none" strike="noStrike" cap="none">
                <a:solidFill>
                  <a:srgbClr val="EF7001"/>
                </a:solidFill>
                <a:latin typeface="Helvetica Neue"/>
                <a:ea typeface="Helvetica Neue"/>
                <a:cs typeface="Helvetica Neue"/>
                <a:sym typeface="Helvetica Neue"/>
              </a:rPr>
              <a:t>“threshold”</a:t>
            </a:r>
            <a:endParaRPr/>
          </a:p>
        </p:txBody>
      </p:sp>
      <p:sp>
        <p:nvSpPr>
          <p:cNvPr id="772" name="Google Shape;772;p41"/>
          <p:cNvSpPr txBox="1"/>
          <p:nvPr/>
        </p:nvSpPr>
        <p:spPr>
          <a:xfrm>
            <a:off x="18369071" y="10198195"/>
            <a:ext cx="4176295" cy="5107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700"/>
              <a:buFont typeface="Helvetica Neue"/>
              <a:buNone/>
            </a:pPr>
            <a:r>
              <a:rPr lang="en-US" sz="2700" b="1" i="0" u="none" strike="noStrike" cap="none" dirty="0">
                <a:solidFill>
                  <a:srgbClr val="EF7001"/>
                </a:solidFill>
                <a:latin typeface="Helvetica Neue"/>
                <a:ea typeface="Helvetica Neue"/>
                <a:cs typeface="Helvetica Neue"/>
                <a:sym typeface="Helvetica Neue"/>
              </a:rPr>
              <a:t>high recall, low precision</a:t>
            </a:r>
            <a:endParaRPr dirty="0"/>
          </a:p>
        </p:txBody>
      </p:sp>
      <p:sp>
        <p:nvSpPr>
          <p:cNvPr id="773" name="Google Shape;773;p4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27</a:t>
            </a:fld>
            <a:endParaRPr/>
          </a:p>
        </p:txBody>
      </p:sp>
      <p:sp>
        <p:nvSpPr>
          <p:cNvPr id="774" name="Google Shape;774;p41"/>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500"/>
                                        <p:tgtEl>
                                          <p:spTgt spid="7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7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7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42" descr="Image"/>
          <p:cNvPicPr preferRelativeResize="0"/>
          <p:nvPr/>
        </p:nvPicPr>
        <p:blipFill rotWithShape="1">
          <a:blip r:embed="rId3">
            <a:alphaModFix/>
          </a:blip>
          <a:srcRect l="14129" r="14782"/>
          <a:stretch/>
        </p:blipFill>
        <p:spPr>
          <a:xfrm>
            <a:off x="2241246" y="3744912"/>
            <a:ext cx="7868669" cy="6226195"/>
          </a:xfrm>
          <a:prstGeom prst="rect">
            <a:avLst/>
          </a:prstGeom>
          <a:noFill/>
          <a:ln>
            <a:noFill/>
          </a:ln>
        </p:spPr>
      </p:pic>
      <p:pic>
        <p:nvPicPr>
          <p:cNvPr id="780" name="Google Shape;780;p42" descr="Image"/>
          <p:cNvPicPr preferRelativeResize="0"/>
          <p:nvPr/>
        </p:nvPicPr>
        <p:blipFill rotWithShape="1">
          <a:blip r:embed="rId4">
            <a:alphaModFix/>
          </a:blip>
          <a:srcRect/>
          <a:stretch/>
        </p:blipFill>
        <p:spPr>
          <a:xfrm>
            <a:off x="10927432" y="3517805"/>
            <a:ext cx="11854555" cy="6680390"/>
          </a:xfrm>
          <a:prstGeom prst="rect">
            <a:avLst/>
          </a:prstGeom>
          <a:noFill/>
          <a:ln>
            <a:noFill/>
          </a:ln>
        </p:spPr>
      </p:pic>
      <p:pic>
        <p:nvPicPr>
          <p:cNvPr id="781" name="Google Shape;781;p42" descr="Line Line"/>
          <p:cNvPicPr preferRelativeResize="0"/>
          <p:nvPr/>
        </p:nvPicPr>
        <p:blipFill rotWithShape="1">
          <a:blip r:embed="rId5">
            <a:alphaModFix/>
          </a:blip>
          <a:srcRect/>
          <a:stretch/>
        </p:blipFill>
        <p:spPr>
          <a:xfrm>
            <a:off x="10927432" y="5184466"/>
            <a:ext cx="11854555" cy="101601"/>
          </a:xfrm>
          <a:prstGeom prst="rect">
            <a:avLst/>
          </a:prstGeom>
          <a:noFill/>
          <a:ln>
            <a:noFill/>
          </a:ln>
        </p:spPr>
      </p:pic>
      <p:sp>
        <p:nvSpPr>
          <p:cNvPr id="782" name="Google Shape;782;p42"/>
          <p:cNvSpPr txBox="1"/>
          <p:nvPr/>
        </p:nvSpPr>
        <p:spPr>
          <a:xfrm>
            <a:off x="10953334" y="5351360"/>
            <a:ext cx="1768146"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400"/>
              <a:buFont typeface="Helvetica Neue"/>
              <a:buNone/>
            </a:pPr>
            <a:r>
              <a:rPr lang="en-US" sz="2400" b="1" i="0" u="none" strike="noStrike" cap="none">
                <a:solidFill>
                  <a:srgbClr val="EF7001"/>
                </a:solidFill>
                <a:latin typeface="Helvetica Neue"/>
                <a:ea typeface="Helvetica Neue"/>
                <a:cs typeface="Helvetica Neue"/>
                <a:sym typeface="Helvetica Neue"/>
              </a:rPr>
              <a:t>“threshold”</a:t>
            </a:r>
            <a:endParaRPr/>
          </a:p>
        </p:txBody>
      </p:sp>
      <p:sp>
        <p:nvSpPr>
          <p:cNvPr id="783" name="Google Shape;783;p42"/>
          <p:cNvSpPr txBox="1"/>
          <p:nvPr/>
        </p:nvSpPr>
        <p:spPr>
          <a:xfrm>
            <a:off x="18545812" y="10210088"/>
            <a:ext cx="4176294" cy="51075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700"/>
              <a:buFont typeface="Helvetica Neue"/>
              <a:buNone/>
            </a:pPr>
            <a:r>
              <a:rPr lang="en-US" sz="2700" b="1" i="0" u="none" strike="noStrike" cap="none" dirty="0">
                <a:solidFill>
                  <a:srgbClr val="EF7001"/>
                </a:solidFill>
                <a:latin typeface="Helvetica Neue"/>
                <a:ea typeface="Helvetica Neue"/>
                <a:cs typeface="Helvetica Neue"/>
                <a:sym typeface="Helvetica Neue"/>
              </a:rPr>
              <a:t>high precision, low recall</a:t>
            </a:r>
            <a:endParaRPr dirty="0"/>
          </a:p>
        </p:txBody>
      </p:sp>
      <p:sp>
        <p:nvSpPr>
          <p:cNvPr id="784" name="Google Shape;784;p4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28</a:t>
            </a:fld>
            <a:endParaRPr/>
          </a:p>
        </p:txBody>
      </p:sp>
      <p:sp>
        <p:nvSpPr>
          <p:cNvPr id="785" name="Google Shape;785;p42"/>
          <p:cNvSpPr txBox="1"/>
          <p:nvPr/>
        </p:nvSpPr>
        <p:spPr>
          <a:xfrm>
            <a:off x="378150" y="264825"/>
            <a:ext cx="4176300" cy="817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4C7F"/>
              </a:buClr>
              <a:buSzPts val="4560"/>
              <a:buFont typeface="Helvetica Neue"/>
              <a:buNone/>
            </a:pPr>
            <a:r>
              <a:rPr lang="en-US" sz="6000" b="1" i="0" u="none" strike="noStrike" cap="none">
                <a:solidFill>
                  <a:srgbClr val="004C7F"/>
                </a:solidFill>
                <a:latin typeface="Helvetica Neue"/>
                <a:ea typeface="Helvetica Neue"/>
                <a:cs typeface="Helvetica Neue"/>
                <a:sym typeface="Helvetica Neue"/>
              </a:rPr>
              <a:t>storytime!</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3"/>
          <p:cNvSpPr txBox="1"/>
          <p:nvPr/>
        </p:nvSpPr>
        <p:spPr>
          <a:xfrm>
            <a:off x="9990460" y="6925550"/>
            <a:ext cx="4390581" cy="94494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dirty="0">
                <a:solidFill>
                  <a:srgbClr val="006B64"/>
                </a:solidFill>
                <a:latin typeface="Helvetica Neue"/>
                <a:ea typeface="Helvetica Neue"/>
                <a:cs typeface="Helvetica Neue"/>
                <a:sym typeface="Helvetica Neue"/>
              </a:rPr>
              <a:t>“threshold”</a:t>
            </a:r>
            <a:endParaRPr dirty="0"/>
          </a:p>
        </p:txBody>
      </p:sp>
      <p:sp>
        <p:nvSpPr>
          <p:cNvPr id="791" name="Google Shape;791;p43"/>
          <p:cNvSpPr txBox="1"/>
          <p:nvPr/>
        </p:nvSpPr>
        <p:spPr>
          <a:xfrm>
            <a:off x="10285571" y="5980611"/>
            <a:ext cx="3812858" cy="94493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a:solidFill>
                  <a:srgbClr val="006B64"/>
                </a:solidFill>
                <a:latin typeface="Helvetica Neue"/>
                <a:ea typeface="Helvetica Neue"/>
                <a:cs typeface="Helvetica Neue"/>
                <a:sym typeface="Helvetica Neue"/>
              </a:rPr>
              <a:t>quantifying</a:t>
            </a:r>
            <a:endParaRPr/>
          </a:p>
        </p:txBody>
      </p:sp>
      <p:sp>
        <p:nvSpPr>
          <p:cNvPr id="792" name="Google Shape;792;p4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29</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a:spLocks noGrp="1"/>
          </p:cNvSpPr>
          <p:nvPr>
            <p:ph type="ctrTitle" idx="4294967295"/>
          </p:nvPr>
        </p:nvSpPr>
        <p:spPr>
          <a:xfrm>
            <a:off x="2309275" y="5751675"/>
            <a:ext cx="20026800" cy="2015700"/>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006B64"/>
              </a:buClr>
              <a:buSzPts val="6843"/>
              <a:buFont typeface="Helvetica Neue"/>
              <a:buNone/>
            </a:pPr>
            <a:r>
              <a:rPr lang="en-US" sz="6843" b="1" i="0" u="none" strike="noStrike" cap="none">
                <a:solidFill>
                  <a:srgbClr val="006B64"/>
                </a:solidFill>
                <a:latin typeface="Helvetica Neue"/>
                <a:ea typeface="Helvetica Neue"/>
                <a:cs typeface="Helvetica Neue"/>
                <a:sym typeface="Helvetica Neue"/>
              </a:rPr>
              <a:t>What circumstances made the model fit better?</a:t>
            </a:r>
            <a:endParaRPr/>
          </a:p>
        </p:txBody>
      </p:sp>
      <p:sp>
        <p:nvSpPr>
          <p:cNvPr id="92" name="Google Shape;92;p3"/>
          <p:cNvSpPr txBox="1"/>
          <p:nvPr/>
        </p:nvSpPr>
        <p:spPr>
          <a:xfrm>
            <a:off x="18445100" y="7159058"/>
            <a:ext cx="3285089" cy="1186928"/>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B41600"/>
              </a:buClr>
              <a:buSzPts val="7076"/>
              <a:buFont typeface="Helvetica Neue"/>
              <a:buNone/>
            </a:pPr>
            <a:r>
              <a:rPr lang="en-US" sz="7076" b="1" i="0" u="none" strike="noStrike" cap="none">
                <a:solidFill>
                  <a:srgbClr val="B41600"/>
                </a:solidFill>
                <a:latin typeface="Helvetica Neue"/>
                <a:ea typeface="Helvetica Neue"/>
                <a:cs typeface="Helvetica Neue"/>
                <a:sym typeface="Helvetica Neue"/>
              </a:rPr>
              <a:t>worse?</a:t>
            </a:r>
            <a:endParaRPr/>
          </a:p>
        </p:txBody>
      </p:sp>
      <p:sp>
        <p:nvSpPr>
          <p:cNvPr id="93" name="Google Shape;93;p3"/>
          <p:cNvSpPr txBox="1"/>
          <p:nvPr/>
        </p:nvSpPr>
        <p:spPr>
          <a:xfrm>
            <a:off x="234225" y="166950"/>
            <a:ext cx="12072300" cy="1073400"/>
          </a:xfrm>
          <a:prstGeom prst="rect">
            <a:avLst/>
          </a:prstGeom>
          <a:noFill/>
          <a:ln>
            <a:noFill/>
          </a:ln>
        </p:spPr>
        <p:txBody>
          <a:bodyPr spcFirstLastPara="1" wrap="square" lIns="50800" tIns="50800" rIns="50800" bIns="50800" anchor="ctr" anchorCtr="0">
            <a:noAutofit/>
          </a:bodyPr>
          <a:lstStyle/>
          <a:p>
            <a:pPr marL="0" marR="0" lvl="0" indent="0" algn="l" rtl="0">
              <a:lnSpc>
                <a:spcPct val="80000"/>
              </a:lnSpc>
              <a:spcBef>
                <a:spcPts val="0"/>
              </a:spcBef>
              <a:spcAft>
                <a:spcPts val="0"/>
              </a:spcAft>
              <a:buClr>
                <a:srgbClr val="006B64"/>
              </a:buClr>
              <a:buSzPts val="4640"/>
              <a:buFont typeface="Helvetica Neue"/>
              <a:buNone/>
            </a:pPr>
            <a:r>
              <a:rPr lang="en-US" sz="6000" b="1" i="0" u="none" strike="noStrike" cap="none" dirty="0">
                <a:solidFill>
                  <a:srgbClr val="006B64"/>
                </a:solidFill>
                <a:latin typeface="Helvetica Neue"/>
                <a:ea typeface="Helvetica Neue"/>
                <a:cs typeface="Helvetica Neue"/>
                <a:sym typeface="Helvetica Neue"/>
              </a:rPr>
              <a:t>Let’s talk about the </a:t>
            </a:r>
            <a:r>
              <a:rPr lang="en-US" sz="6000" b="1" i="0" u="none" strike="noStrike" cap="none" dirty="0">
                <a:solidFill>
                  <a:srgbClr val="004C7F"/>
                </a:solidFill>
                <a:latin typeface="Helvetica Neue"/>
                <a:ea typeface="Helvetica Neue"/>
                <a:cs typeface="Helvetica Neue"/>
                <a:sym typeface="Helvetica Neue"/>
              </a:rPr>
              <a:t>last lab</a:t>
            </a:r>
            <a:r>
              <a:rPr lang="en-US" sz="6000" b="1" i="0" u="none" strike="noStrike" cap="none" dirty="0">
                <a:solidFill>
                  <a:srgbClr val="006B64"/>
                </a:solidFill>
                <a:latin typeface="Helvetica Neue"/>
                <a:ea typeface="Helvetica Neue"/>
                <a:cs typeface="Helvetica Neue"/>
                <a:sym typeface="Helvetica Neue"/>
              </a:rPr>
              <a:t>!</a:t>
            </a:r>
            <a:endParaRPr sz="6000" dirty="0"/>
          </a:p>
        </p:txBody>
      </p:sp>
      <p:grpSp>
        <p:nvGrpSpPr>
          <p:cNvPr id="94" name="Google Shape;94;p3"/>
          <p:cNvGrpSpPr/>
          <p:nvPr/>
        </p:nvGrpSpPr>
        <p:grpSpPr>
          <a:xfrm>
            <a:off x="13837775" y="4943875"/>
            <a:ext cx="5923200" cy="1191415"/>
            <a:chOff x="76498" y="5"/>
            <a:chExt cx="5923200" cy="1191415"/>
          </a:xfrm>
        </p:grpSpPr>
        <p:sp>
          <p:nvSpPr>
            <p:cNvPr id="95" name="Google Shape;95;p3"/>
            <p:cNvSpPr txBox="1"/>
            <p:nvPr/>
          </p:nvSpPr>
          <p:spPr>
            <a:xfrm>
              <a:off x="76498" y="5"/>
              <a:ext cx="5923200" cy="496800"/>
            </a:xfrm>
            <a:prstGeom prst="rect">
              <a:avLst/>
            </a:prstGeom>
            <a:noFill/>
            <a:ln>
              <a:noFill/>
            </a:ln>
          </p:spPr>
          <p:txBody>
            <a:bodyPr spcFirstLastPara="1" wrap="square" lIns="50800" tIns="50800" rIns="50800" bIns="50800" anchor="ctr" anchorCtr="0">
              <a:spAutoFit/>
            </a:bodyPr>
            <a:lstStyle/>
            <a:p>
              <a:pPr marL="0" marR="0" lvl="0" indent="0" algn="l" rtl="0">
                <a:lnSpc>
                  <a:spcPct val="80000"/>
                </a:lnSpc>
                <a:spcBef>
                  <a:spcPts val="0"/>
                </a:spcBef>
                <a:spcAft>
                  <a:spcPts val="0"/>
                </a:spcAft>
                <a:buClr>
                  <a:srgbClr val="EF7001"/>
                </a:buClr>
                <a:buSzPts val="3200"/>
                <a:buFont typeface="Helvetica Neue"/>
                <a:buNone/>
              </a:pPr>
              <a:r>
                <a:rPr lang="en-US" sz="3200" b="1" i="0" u="none" strike="noStrike" cap="none">
                  <a:solidFill>
                    <a:srgbClr val="EF7001"/>
                  </a:solidFill>
                  <a:latin typeface="Helvetica Neue"/>
                  <a:ea typeface="Helvetica Neue"/>
                  <a:cs typeface="Helvetica Neue"/>
                  <a:sym typeface="Helvetica Neue"/>
                </a:rPr>
                <a:t>what does this even mean?</a:t>
              </a:r>
              <a:endParaRPr/>
            </a:p>
          </p:txBody>
        </p:sp>
        <p:cxnSp>
          <p:nvCxnSpPr>
            <p:cNvPr id="96" name="Google Shape;96;p3"/>
            <p:cNvCxnSpPr/>
            <p:nvPr/>
          </p:nvCxnSpPr>
          <p:spPr>
            <a:xfrm>
              <a:off x="5423539" y="615288"/>
              <a:ext cx="576132" cy="576132"/>
            </a:xfrm>
            <a:prstGeom prst="straightConnector1">
              <a:avLst/>
            </a:prstGeom>
            <a:noFill/>
            <a:ln w="50800" cap="flat" cmpd="sng">
              <a:solidFill>
                <a:srgbClr val="EF7001"/>
              </a:solidFill>
              <a:prstDash val="solid"/>
              <a:miter lim="400000"/>
              <a:headEnd type="none" w="sm" len="sm"/>
              <a:tailEnd type="triangle" w="med" len="med"/>
            </a:ln>
          </p:spPr>
        </p:cxnSp>
      </p:grpSp>
      <p:sp>
        <p:nvSpPr>
          <p:cNvPr id="97" name="Google Shape;97;p3"/>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4"/>
          <p:cNvSpPr txBox="1"/>
          <p:nvPr/>
        </p:nvSpPr>
        <p:spPr>
          <a:xfrm>
            <a:off x="5724352" y="6864072"/>
            <a:ext cx="4248987" cy="94493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dirty="0">
                <a:solidFill>
                  <a:srgbClr val="006B64"/>
                </a:solidFill>
                <a:latin typeface="Helvetica Neue"/>
                <a:ea typeface="Helvetica Neue"/>
                <a:cs typeface="Helvetica Neue"/>
                <a:sym typeface="Helvetica Neue"/>
              </a:rPr>
              <a:t>“threshold”</a:t>
            </a:r>
            <a:endParaRPr dirty="0"/>
          </a:p>
        </p:txBody>
      </p:sp>
      <p:sp>
        <p:nvSpPr>
          <p:cNvPr id="798" name="Google Shape;798;p44"/>
          <p:cNvSpPr txBox="1"/>
          <p:nvPr/>
        </p:nvSpPr>
        <p:spPr>
          <a:xfrm>
            <a:off x="5770105" y="5906989"/>
            <a:ext cx="3812858" cy="94494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5500"/>
              <a:buFont typeface="Helvetica Neue"/>
              <a:buNone/>
            </a:pPr>
            <a:r>
              <a:rPr lang="en-US" sz="5500" b="1" i="0" u="none" strike="noStrike" cap="none">
                <a:solidFill>
                  <a:srgbClr val="006B64"/>
                </a:solidFill>
                <a:latin typeface="Helvetica Neue"/>
                <a:ea typeface="Helvetica Neue"/>
                <a:cs typeface="Helvetica Neue"/>
                <a:sym typeface="Helvetica Neue"/>
              </a:rPr>
              <a:t>quantifying</a:t>
            </a:r>
            <a:endParaRPr/>
          </a:p>
        </p:txBody>
      </p:sp>
      <p:sp>
        <p:nvSpPr>
          <p:cNvPr id="799" name="Google Shape;799;p44"/>
          <p:cNvSpPr txBox="1"/>
          <p:nvPr/>
        </p:nvSpPr>
        <p:spPr>
          <a:xfrm>
            <a:off x="14113294" y="6143774"/>
            <a:ext cx="6317210" cy="14284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i="0" u="none" strike="noStrike" cap="none">
                <a:solidFill>
                  <a:srgbClr val="004C7F"/>
                </a:solidFill>
                <a:latin typeface="Helvetica Neue"/>
                <a:ea typeface="Helvetica Neue"/>
                <a:cs typeface="Helvetica Neue"/>
                <a:sym typeface="Helvetica Neue"/>
              </a:rPr>
              <a:t>ROC Curve!</a:t>
            </a:r>
            <a:endParaRPr/>
          </a:p>
        </p:txBody>
      </p:sp>
      <p:sp>
        <p:nvSpPr>
          <p:cNvPr id="800" name="Google Shape;800;p4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30</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45"/>
          <p:cNvSpPr txBox="1"/>
          <p:nvPr/>
        </p:nvSpPr>
        <p:spPr>
          <a:xfrm>
            <a:off x="14146188" y="3798779"/>
            <a:ext cx="6317210" cy="14284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i="0" u="none" strike="noStrike" cap="none" dirty="0">
                <a:solidFill>
                  <a:srgbClr val="004C7F"/>
                </a:solidFill>
                <a:latin typeface="Helvetica Neue"/>
                <a:ea typeface="Helvetica Neue"/>
                <a:cs typeface="Helvetica Neue"/>
                <a:sym typeface="Helvetica Neue"/>
              </a:rPr>
              <a:t>ROC Curve!</a:t>
            </a:r>
            <a:endParaRPr dirty="0"/>
          </a:p>
        </p:txBody>
      </p:sp>
      <p:cxnSp>
        <p:nvCxnSpPr>
          <p:cNvPr id="806" name="Google Shape;806;p45"/>
          <p:cNvCxnSpPr/>
          <p:nvPr/>
        </p:nvCxnSpPr>
        <p:spPr>
          <a:xfrm rot="10800000" flipH="1">
            <a:off x="2593579" y="1623046"/>
            <a:ext cx="1" cy="10469907"/>
          </a:xfrm>
          <a:prstGeom prst="straightConnector1">
            <a:avLst/>
          </a:prstGeom>
          <a:noFill/>
          <a:ln w="12700" cap="flat" cmpd="sng">
            <a:solidFill>
              <a:srgbClr val="929292"/>
            </a:solidFill>
            <a:prstDash val="solid"/>
            <a:miter lim="400000"/>
            <a:headEnd type="none" w="sm" len="sm"/>
            <a:tailEnd type="none" w="sm" len="sm"/>
          </a:ln>
        </p:spPr>
      </p:cxnSp>
      <p:cxnSp>
        <p:nvCxnSpPr>
          <p:cNvPr id="807" name="Google Shape;807;p45"/>
          <p:cNvCxnSpPr/>
          <p:nvPr/>
        </p:nvCxnSpPr>
        <p:spPr>
          <a:xfrm>
            <a:off x="1178321" y="11201682"/>
            <a:ext cx="11174313" cy="1"/>
          </a:xfrm>
          <a:prstGeom prst="straightConnector1">
            <a:avLst/>
          </a:prstGeom>
          <a:noFill/>
          <a:ln w="12700" cap="flat" cmpd="sng">
            <a:solidFill>
              <a:srgbClr val="929292"/>
            </a:solidFill>
            <a:prstDash val="solid"/>
            <a:miter lim="400000"/>
            <a:headEnd type="none" w="sm" len="sm"/>
            <a:tailEnd type="none" w="sm" len="sm"/>
          </a:ln>
        </p:spPr>
      </p:cxnSp>
      <p:sp>
        <p:nvSpPr>
          <p:cNvPr id="808" name="Google Shape;808;p45"/>
          <p:cNvSpPr txBox="1"/>
          <p:nvPr/>
        </p:nvSpPr>
        <p:spPr>
          <a:xfrm rot="-5400000">
            <a:off x="499410" y="5944603"/>
            <a:ext cx="3458231" cy="59503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3200" b="1" i="0" u="none" strike="noStrike" cap="none" dirty="0">
                <a:solidFill>
                  <a:srgbClr val="5E5E5E"/>
                </a:solidFill>
                <a:latin typeface="Helvetica Neue"/>
                <a:ea typeface="Helvetica Neue"/>
                <a:cs typeface="Helvetica Neue"/>
                <a:sym typeface="Helvetica Neue"/>
              </a:rPr>
              <a:t>True Positive</a:t>
            </a:r>
            <a:endParaRPr sz="2400" dirty="0"/>
          </a:p>
        </p:txBody>
      </p:sp>
      <p:sp>
        <p:nvSpPr>
          <p:cNvPr id="809" name="Google Shape;809;p45"/>
          <p:cNvSpPr txBox="1"/>
          <p:nvPr/>
        </p:nvSpPr>
        <p:spPr>
          <a:xfrm>
            <a:off x="6713508" y="11315140"/>
            <a:ext cx="2990911" cy="53347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2800" b="1" i="0" u="none" strike="noStrike" cap="none" dirty="0">
                <a:solidFill>
                  <a:srgbClr val="5E5E5E"/>
                </a:solidFill>
                <a:latin typeface="Helvetica Neue"/>
                <a:ea typeface="Helvetica Neue"/>
                <a:cs typeface="Helvetica Neue"/>
                <a:sym typeface="Helvetica Neue"/>
              </a:rPr>
              <a:t>False Positive</a:t>
            </a:r>
            <a:endParaRPr sz="2000" dirty="0"/>
          </a:p>
        </p:txBody>
      </p:sp>
      <p:pic>
        <p:nvPicPr>
          <p:cNvPr id="810" name="Google Shape;810;p45" descr="Line Line"/>
          <p:cNvPicPr preferRelativeResize="0"/>
          <p:nvPr/>
        </p:nvPicPr>
        <p:blipFill rotWithShape="1">
          <a:blip r:embed="rId3">
            <a:alphaModFix/>
          </a:blip>
          <a:srcRect/>
          <a:stretch/>
        </p:blipFill>
        <p:spPr>
          <a:xfrm rot="-2486966">
            <a:off x="828480" y="6879466"/>
            <a:ext cx="13213706" cy="114301"/>
          </a:xfrm>
          <a:prstGeom prst="rect">
            <a:avLst/>
          </a:prstGeom>
          <a:noFill/>
          <a:ln>
            <a:noFill/>
          </a:ln>
        </p:spPr>
      </p:pic>
      <p:sp>
        <p:nvSpPr>
          <p:cNvPr id="811" name="Google Shape;811;p45"/>
          <p:cNvSpPr txBox="1"/>
          <p:nvPr/>
        </p:nvSpPr>
        <p:spPr>
          <a:xfrm>
            <a:off x="9491912" y="3142708"/>
            <a:ext cx="1620928"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400"/>
              <a:buFont typeface="Helvetica Neue"/>
              <a:buNone/>
            </a:pPr>
            <a:r>
              <a:rPr lang="en-US" sz="2400" b="1" i="0" u="none" strike="noStrike" cap="none">
                <a:solidFill>
                  <a:srgbClr val="EF7001"/>
                </a:solidFill>
                <a:latin typeface="Helvetica Neue"/>
                <a:ea typeface="Helvetica Neue"/>
                <a:cs typeface="Helvetica Neue"/>
                <a:sym typeface="Helvetica Neue"/>
              </a:rPr>
              <a:t>“Random”</a:t>
            </a:r>
            <a:endParaRPr/>
          </a:p>
        </p:txBody>
      </p:sp>
      <p:pic>
        <p:nvPicPr>
          <p:cNvPr id="812" name="Google Shape;812;p45" descr="Line Shape"/>
          <p:cNvPicPr preferRelativeResize="0"/>
          <p:nvPr/>
        </p:nvPicPr>
        <p:blipFill rotWithShape="1">
          <a:blip r:embed="rId4">
            <a:alphaModFix/>
          </a:blip>
          <a:srcRect/>
          <a:stretch/>
        </p:blipFill>
        <p:spPr>
          <a:xfrm>
            <a:off x="2557595" y="2406488"/>
            <a:ext cx="9932831" cy="8785568"/>
          </a:xfrm>
          <a:prstGeom prst="rect">
            <a:avLst/>
          </a:prstGeom>
          <a:noFill/>
          <a:ln>
            <a:noFill/>
          </a:ln>
        </p:spPr>
      </p:pic>
      <p:sp>
        <p:nvSpPr>
          <p:cNvPr id="813" name="Google Shape;813;p45"/>
          <p:cNvSpPr txBox="1"/>
          <p:nvPr/>
        </p:nvSpPr>
        <p:spPr>
          <a:xfrm>
            <a:off x="11029075" y="1749142"/>
            <a:ext cx="100065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16D01"/>
              </a:buClr>
              <a:buSzPts val="2400"/>
              <a:buFont typeface="Helvetica Neue"/>
              <a:buNone/>
            </a:pPr>
            <a:r>
              <a:rPr lang="en-US" sz="2400" b="1" i="0" u="none" strike="noStrike" cap="none">
                <a:solidFill>
                  <a:srgbClr val="016D01"/>
                </a:solidFill>
                <a:latin typeface="Helvetica Neue"/>
                <a:ea typeface="Helvetica Neue"/>
                <a:cs typeface="Helvetica Neue"/>
                <a:sym typeface="Helvetica Neue"/>
              </a:rPr>
              <a:t>Great!</a:t>
            </a:r>
            <a:endParaRPr/>
          </a:p>
        </p:txBody>
      </p:sp>
      <p:pic>
        <p:nvPicPr>
          <p:cNvPr id="814" name="Google Shape;814;p45" descr="Line Shape"/>
          <p:cNvPicPr preferRelativeResize="0"/>
          <p:nvPr/>
        </p:nvPicPr>
        <p:blipFill rotWithShape="1">
          <a:blip r:embed="rId5">
            <a:alphaModFix/>
          </a:blip>
          <a:srcRect/>
          <a:stretch/>
        </p:blipFill>
        <p:spPr>
          <a:xfrm rot="10800000">
            <a:off x="2557595" y="2309983"/>
            <a:ext cx="9932831" cy="8785567"/>
          </a:xfrm>
          <a:prstGeom prst="rect">
            <a:avLst/>
          </a:prstGeom>
          <a:noFill/>
          <a:ln>
            <a:noFill/>
          </a:ln>
        </p:spPr>
      </p:pic>
      <p:sp>
        <p:nvSpPr>
          <p:cNvPr id="815" name="Google Shape;815;p45"/>
          <p:cNvSpPr txBox="1"/>
          <p:nvPr/>
        </p:nvSpPr>
        <p:spPr>
          <a:xfrm>
            <a:off x="12177148" y="10240182"/>
            <a:ext cx="1011328"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B41600"/>
              </a:buClr>
              <a:buSzPts val="2400"/>
              <a:buFont typeface="Helvetica Neue"/>
              <a:buNone/>
            </a:pPr>
            <a:r>
              <a:rPr lang="en-US" sz="2400" b="1" i="0" u="none" strike="noStrike" cap="none">
                <a:solidFill>
                  <a:srgbClr val="B41600"/>
                </a:solidFill>
                <a:latin typeface="Helvetica Neue"/>
                <a:ea typeface="Helvetica Neue"/>
                <a:cs typeface="Helvetica Neue"/>
                <a:sym typeface="Helvetica Neue"/>
              </a:rPr>
              <a:t>Awful.</a:t>
            </a:r>
            <a:endParaRPr/>
          </a:p>
        </p:txBody>
      </p:sp>
      <p:pic>
        <p:nvPicPr>
          <p:cNvPr id="816" name="Google Shape;816;p45" descr="Line Line"/>
          <p:cNvPicPr preferRelativeResize="0"/>
          <p:nvPr/>
        </p:nvPicPr>
        <p:blipFill rotWithShape="1">
          <a:blip r:embed="rId6">
            <a:alphaModFix/>
          </a:blip>
          <a:srcRect/>
          <a:stretch/>
        </p:blipFill>
        <p:spPr>
          <a:xfrm rot="-8100000">
            <a:off x="12209779" y="9171548"/>
            <a:ext cx="1434671" cy="405592"/>
          </a:xfrm>
          <a:prstGeom prst="rect">
            <a:avLst/>
          </a:prstGeom>
          <a:noFill/>
          <a:ln>
            <a:noFill/>
          </a:ln>
        </p:spPr>
      </p:pic>
      <p:sp>
        <p:nvSpPr>
          <p:cNvPr id="817" name="Google Shape;817;p45"/>
          <p:cNvSpPr txBox="1"/>
          <p:nvPr/>
        </p:nvSpPr>
        <p:spPr>
          <a:xfrm>
            <a:off x="13215140" y="9570456"/>
            <a:ext cx="4942470" cy="85439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500"/>
              <a:buFont typeface="Helvetica Neue"/>
              <a:buNone/>
            </a:pPr>
            <a:r>
              <a:rPr lang="en-US" sz="2500" b="1" i="0" u="none" strike="noStrike" cap="none">
                <a:solidFill>
                  <a:srgbClr val="EF7001"/>
                </a:solidFill>
                <a:latin typeface="Helvetica Neue"/>
                <a:ea typeface="Helvetica Neue"/>
                <a:cs typeface="Helvetica Neue"/>
                <a:sym typeface="Helvetica Neue"/>
              </a:rPr>
              <a:t>need lots of false positives before detecting a true positive</a:t>
            </a:r>
            <a:endParaRPr/>
          </a:p>
        </p:txBody>
      </p:sp>
      <p:sp>
        <p:nvSpPr>
          <p:cNvPr id="818" name="Google Shape;818;p45"/>
          <p:cNvSpPr txBox="1"/>
          <p:nvPr/>
        </p:nvSpPr>
        <p:spPr>
          <a:xfrm>
            <a:off x="3265857" y="12301101"/>
            <a:ext cx="17852286" cy="646922"/>
          </a:xfrm>
          <a:prstGeom prst="rect">
            <a:avLst/>
          </a:prstGeom>
          <a:noFill/>
          <a:ln>
            <a:noFill/>
          </a:ln>
        </p:spPr>
        <p:txBody>
          <a:bodyPr spcFirstLastPara="1" wrap="square" lIns="50800" tIns="50800" rIns="50800" bIns="50800" anchor="t" anchorCtr="0">
            <a:normAutofit fontScale="92500"/>
          </a:bodyPr>
          <a:lstStyle/>
          <a:p>
            <a:pPr marL="374396" marR="0" lvl="0" indent="-374396" algn="l" rtl="0">
              <a:lnSpc>
                <a:spcPct val="100000"/>
              </a:lnSpc>
              <a:spcBef>
                <a:spcPts val="0"/>
              </a:spcBef>
              <a:spcAft>
                <a:spcPts val="0"/>
              </a:spcAft>
              <a:buClr>
                <a:srgbClr val="000000"/>
              </a:buClr>
              <a:buSzPts val="3626"/>
              <a:buFont typeface="Helvetica Neue"/>
              <a:buChar char="■"/>
            </a:pPr>
            <a:r>
              <a:rPr lang="en-US" sz="2948" b="1" i="0" u="none" strike="noStrike" cap="none">
                <a:solidFill>
                  <a:srgbClr val="000000"/>
                </a:solidFill>
                <a:latin typeface="Helvetica Neue"/>
                <a:ea typeface="Helvetica Neue"/>
                <a:cs typeface="Helvetica Neue"/>
                <a:sym typeface="Helvetica Neue"/>
              </a:rPr>
              <a:t>ROC Curve</a:t>
            </a:r>
            <a:r>
              <a:rPr lang="en-US" sz="2948" b="0" i="0" u="none" strike="noStrike" cap="none">
                <a:solidFill>
                  <a:srgbClr val="000000"/>
                </a:solidFill>
                <a:latin typeface="Helvetica Neue"/>
                <a:ea typeface="Helvetica Neue"/>
                <a:cs typeface="Helvetica Neue"/>
                <a:sym typeface="Helvetica Neue"/>
              </a:rPr>
              <a:t> quantify the amount of “error”/noise that is necessary for a classifier to make a good prediction</a:t>
            </a:r>
            <a:endParaRPr/>
          </a:p>
        </p:txBody>
      </p:sp>
      <p:sp>
        <p:nvSpPr>
          <p:cNvPr id="819" name="Google Shape;819;p4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31</a:t>
            </a:fld>
            <a:endParaRPr/>
          </a:p>
        </p:txBody>
      </p:sp>
      <p:sp>
        <p:nvSpPr>
          <p:cNvPr id="820" name="Google Shape;820;p45"/>
          <p:cNvSpPr txBox="1"/>
          <p:nvPr/>
        </p:nvSpPr>
        <p:spPr>
          <a:xfrm>
            <a:off x="14391494" y="5701094"/>
            <a:ext cx="4503040" cy="54813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000"/>
              <a:buFont typeface="Helvetica Neue"/>
              <a:buNone/>
            </a:pPr>
            <a:r>
              <a:rPr lang="en-US" sz="3000" b="0" i="0" u="none" strike="noStrike" cap="none" dirty="0">
                <a:solidFill>
                  <a:srgbClr val="5E5E5E"/>
                </a:solidFill>
                <a:latin typeface="Helvetica Neue"/>
                <a:ea typeface="Helvetica Neue"/>
                <a:cs typeface="Helvetica Neue"/>
                <a:sym typeface="Helvetica Neue"/>
              </a:rPr>
              <a:t>Receiver Operation Curve</a:t>
            </a:r>
            <a:endParaRPr dirty="0"/>
          </a:p>
        </p:txBody>
      </p:sp>
      <p:sp>
        <p:nvSpPr>
          <p:cNvPr id="2" name="Google Shape;836;p46">
            <a:extLst>
              <a:ext uri="{FF2B5EF4-FFF2-40B4-BE49-F238E27FC236}">
                <a16:creationId xmlns:a16="http://schemas.microsoft.com/office/drawing/2014/main" id="{3F8CEB7A-1B3F-34D0-33A5-7135ADAF5C4F}"/>
              </a:ext>
            </a:extLst>
          </p:cNvPr>
          <p:cNvSpPr txBox="1"/>
          <p:nvPr/>
        </p:nvSpPr>
        <p:spPr>
          <a:xfrm>
            <a:off x="13577746" y="7592151"/>
            <a:ext cx="9932832" cy="810478"/>
          </a:xfrm>
          <a:prstGeom prst="rect">
            <a:avLst/>
          </a:prstGeom>
          <a:noFill/>
          <a:ln>
            <a:noFill/>
          </a:ln>
        </p:spPr>
        <p:txBody>
          <a:bodyPr spcFirstLastPara="1" wrap="square" lIns="50800" tIns="50800" rIns="50800" bIns="50800" anchor="ctr" anchorCtr="0">
            <a:spAutoFit/>
          </a:bodyPr>
          <a:lstStyle/>
          <a:p>
            <a:pPr marL="0" marR="0" lvl="0" indent="0" rtl="0">
              <a:lnSpc>
                <a:spcPct val="100000"/>
              </a:lnSpc>
              <a:spcBef>
                <a:spcPts val="0"/>
              </a:spcBef>
              <a:spcAft>
                <a:spcPts val="0"/>
              </a:spcAft>
              <a:buClr>
                <a:srgbClr val="006B64"/>
              </a:buClr>
              <a:buSzPts val="4600"/>
              <a:buFont typeface="Helvetica Neue"/>
              <a:buNone/>
            </a:pPr>
            <a:r>
              <a:rPr lang="en-US" sz="4600" b="0" i="0" u="none" strike="noStrike" cap="none" dirty="0">
                <a:solidFill>
                  <a:srgbClr val="006B64"/>
                </a:solidFill>
                <a:latin typeface="Helvetica Neue"/>
                <a:ea typeface="Helvetica Neue"/>
                <a:cs typeface="Helvetica Neue"/>
                <a:sym typeface="Helvetica Neue"/>
              </a:rPr>
              <a:t>Q: How is a curve generated?  </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0"/>
                                        </p:tgtEl>
                                        <p:attrNameLst>
                                          <p:attrName>style.visibility</p:attrName>
                                        </p:attrNameLst>
                                      </p:cBhvr>
                                      <p:to>
                                        <p:strVal val="visible"/>
                                      </p:to>
                                    </p:set>
                                    <p:animEffect transition="in" filter="fade">
                                      <p:cBhvr>
                                        <p:cTn id="7" dur="700"/>
                                        <p:tgtEl>
                                          <p:spTgt spid="810"/>
                                        </p:tgtEl>
                                      </p:cBhvr>
                                    </p:animEffect>
                                  </p:childTnLst>
                                </p:cTn>
                              </p:par>
                            </p:childTnLst>
                          </p:cTn>
                        </p:par>
                        <p:par>
                          <p:cTn id="8" fill="hold">
                            <p:stCondLst>
                              <p:cond delay="700"/>
                            </p:stCondLst>
                            <p:childTnLst>
                              <p:par>
                                <p:cTn id="9" presetID="1" presetClass="entr" presetSubtype="0" fill="hold" nodeType="afterEffect">
                                  <p:stCondLst>
                                    <p:cond delay="0"/>
                                  </p:stCondLst>
                                  <p:childTnLst>
                                    <p:set>
                                      <p:cBhvr>
                                        <p:cTn id="10" dur="1" fill="hold">
                                          <p:stCondLst>
                                            <p:cond delay="0"/>
                                          </p:stCondLst>
                                        </p:cTn>
                                        <p:tgtEl>
                                          <p:spTgt spid="8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2"/>
                                        </p:tgtEl>
                                        <p:attrNameLst>
                                          <p:attrName>style.visibility</p:attrName>
                                        </p:attrNameLst>
                                      </p:cBhvr>
                                      <p:to>
                                        <p:strVal val="visible"/>
                                      </p:to>
                                    </p:set>
                                    <p:animEffect transition="in" filter="fade">
                                      <p:cBhvr>
                                        <p:cTn id="15" dur="800"/>
                                        <p:tgtEl>
                                          <p:spTgt spid="812"/>
                                        </p:tgtEl>
                                      </p:cBhvr>
                                    </p:animEffect>
                                  </p:childTnLst>
                                </p:cTn>
                              </p:par>
                            </p:childTnLst>
                          </p:cTn>
                        </p:par>
                        <p:par>
                          <p:cTn id="16" fill="hold">
                            <p:stCondLst>
                              <p:cond delay="800"/>
                            </p:stCondLst>
                            <p:childTnLst>
                              <p:par>
                                <p:cTn id="17" presetID="1" presetClass="entr" presetSubtype="0" fill="hold" nodeType="afterEffect">
                                  <p:stCondLst>
                                    <p:cond delay="0"/>
                                  </p:stCondLst>
                                  <p:childTnLst>
                                    <p:set>
                                      <p:cBhvr>
                                        <p:cTn id="18" dur="1" fill="hold">
                                          <p:stCondLst>
                                            <p:cond delay="0"/>
                                          </p:stCondLst>
                                        </p:cTn>
                                        <p:tgtEl>
                                          <p:spTgt spid="8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4"/>
                                        </p:tgtEl>
                                        <p:attrNameLst>
                                          <p:attrName>style.visibility</p:attrName>
                                        </p:attrNameLst>
                                      </p:cBhvr>
                                      <p:to>
                                        <p:strVal val="visible"/>
                                      </p:to>
                                    </p:set>
                                    <p:animEffect transition="in" filter="fade">
                                      <p:cBhvr>
                                        <p:cTn id="23" dur="800"/>
                                        <p:tgtEl>
                                          <p:spTgt spid="814"/>
                                        </p:tgtEl>
                                      </p:cBhvr>
                                    </p:animEffect>
                                  </p:childTnLst>
                                </p:cTn>
                              </p:par>
                            </p:childTnLst>
                          </p:cTn>
                        </p:par>
                        <p:par>
                          <p:cTn id="24" fill="hold">
                            <p:stCondLst>
                              <p:cond delay="800"/>
                            </p:stCondLst>
                            <p:childTnLst>
                              <p:par>
                                <p:cTn id="25" presetID="1" presetClass="entr" presetSubtype="0" fill="hold" nodeType="afterEffect">
                                  <p:stCondLst>
                                    <p:cond delay="0"/>
                                  </p:stCondLst>
                                  <p:childTnLst>
                                    <p:set>
                                      <p:cBhvr>
                                        <p:cTn id="26" dur="1" fill="hold">
                                          <p:stCondLst>
                                            <p:cond delay="0"/>
                                          </p:stCondLst>
                                        </p:cTn>
                                        <p:tgtEl>
                                          <p:spTgt spid="8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18"/>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81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1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cxnSp>
        <p:nvCxnSpPr>
          <p:cNvPr id="825" name="Google Shape;825;p46"/>
          <p:cNvCxnSpPr/>
          <p:nvPr/>
        </p:nvCxnSpPr>
        <p:spPr>
          <a:xfrm rot="10800000" flipH="1">
            <a:off x="2593579" y="1623046"/>
            <a:ext cx="1" cy="10469907"/>
          </a:xfrm>
          <a:prstGeom prst="straightConnector1">
            <a:avLst/>
          </a:prstGeom>
          <a:noFill/>
          <a:ln w="12700" cap="flat" cmpd="sng">
            <a:solidFill>
              <a:srgbClr val="929292"/>
            </a:solidFill>
            <a:prstDash val="solid"/>
            <a:miter lim="400000"/>
            <a:headEnd type="none" w="sm" len="sm"/>
            <a:tailEnd type="none" w="sm" len="sm"/>
          </a:ln>
        </p:spPr>
      </p:cxnSp>
      <p:cxnSp>
        <p:nvCxnSpPr>
          <p:cNvPr id="826" name="Google Shape;826;p46"/>
          <p:cNvCxnSpPr/>
          <p:nvPr/>
        </p:nvCxnSpPr>
        <p:spPr>
          <a:xfrm>
            <a:off x="1178321" y="11201682"/>
            <a:ext cx="11174313" cy="1"/>
          </a:xfrm>
          <a:prstGeom prst="straightConnector1">
            <a:avLst/>
          </a:prstGeom>
          <a:noFill/>
          <a:ln w="12700" cap="flat" cmpd="sng">
            <a:solidFill>
              <a:srgbClr val="929292"/>
            </a:solidFill>
            <a:prstDash val="solid"/>
            <a:miter lim="400000"/>
            <a:headEnd type="none" w="sm" len="sm"/>
            <a:tailEnd type="none" w="sm" len="sm"/>
          </a:ln>
        </p:spPr>
      </p:cxnSp>
      <p:sp>
        <p:nvSpPr>
          <p:cNvPr id="827" name="Google Shape;827;p46"/>
          <p:cNvSpPr txBox="1"/>
          <p:nvPr/>
        </p:nvSpPr>
        <p:spPr>
          <a:xfrm rot="-5400000">
            <a:off x="910139" y="5417170"/>
            <a:ext cx="2636774" cy="53347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2800" b="1" i="0" u="none" strike="noStrike" cap="none" dirty="0">
                <a:solidFill>
                  <a:srgbClr val="5E5E5E"/>
                </a:solidFill>
                <a:latin typeface="Helvetica Neue"/>
                <a:ea typeface="Helvetica Neue"/>
                <a:cs typeface="Helvetica Neue"/>
                <a:sym typeface="Helvetica Neue"/>
              </a:rPr>
              <a:t>True Positive</a:t>
            </a:r>
            <a:endParaRPr sz="2000" dirty="0"/>
          </a:p>
        </p:txBody>
      </p:sp>
      <p:sp>
        <p:nvSpPr>
          <p:cNvPr id="828" name="Google Shape;828;p46"/>
          <p:cNvSpPr txBox="1"/>
          <p:nvPr/>
        </p:nvSpPr>
        <p:spPr>
          <a:xfrm>
            <a:off x="6713509" y="11315140"/>
            <a:ext cx="2577969" cy="53347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2800" b="1" i="0" u="none" strike="noStrike" cap="none" dirty="0">
                <a:solidFill>
                  <a:srgbClr val="5E5E5E"/>
                </a:solidFill>
                <a:latin typeface="Helvetica Neue"/>
                <a:ea typeface="Helvetica Neue"/>
                <a:cs typeface="Helvetica Neue"/>
                <a:sym typeface="Helvetica Neue"/>
              </a:rPr>
              <a:t>False Positive</a:t>
            </a:r>
            <a:endParaRPr sz="2000" dirty="0"/>
          </a:p>
        </p:txBody>
      </p:sp>
      <p:grpSp>
        <p:nvGrpSpPr>
          <p:cNvPr id="829" name="Google Shape;829;p46"/>
          <p:cNvGrpSpPr/>
          <p:nvPr/>
        </p:nvGrpSpPr>
        <p:grpSpPr>
          <a:xfrm>
            <a:off x="2557595" y="2406488"/>
            <a:ext cx="9932832" cy="8785569"/>
            <a:chOff x="0" y="0"/>
            <a:chExt cx="9932831" cy="8785567"/>
          </a:xfrm>
        </p:grpSpPr>
        <p:sp>
          <p:nvSpPr>
            <p:cNvPr id="830" name="Google Shape;830;p46"/>
            <p:cNvSpPr/>
            <p:nvPr/>
          </p:nvSpPr>
          <p:spPr>
            <a:xfrm>
              <a:off x="50800" y="50800"/>
              <a:ext cx="9831231" cy="8683967"/>
            </a:xfrm>
            <a:custGeom>
              <a:avLst/>
              <a:gdLst/>
              <a:ahLst/>
              <a:cxnLst/>
              <a:rect l="l" t="t" r="r" b="b"/>
              <a:pathLst>
                <a:path w="21600" h="21571" extrusionOk="0">
                  <a:moveTo>
                    <a:pt x="0" y="21571"/>
                  </a:moveTo>
                  <a:cubicBezTo>
                    <a:pt x="230" y="18542"/>
                    <a:pt x="370" y="15507"/>
                    <a:pt x="421" y="12470"/>
                  </a:cubicBezTo>
                  <a:cubicBezTo>
                    <a:pt x="469" y="9608"/>
                    <a:pt x="437" y="6745"/>
                    <a:pt x="577" y="3886"/>
                  </a:cubicBezTo>
                  <a:cubicBezTo>
                    <a:pt x="623" y="2944"/>
                    <a:pt x="702" y="1967"/>
                    <a:pt x="1247" y="1206"/>
                  </a:cubicBezTo>
                  <a:cubicBezTo>
                    <a:pt x="1545" y="789"/>
                    <a:pt x="1948" y="483"/>
                    <a:pt x="2391" y="282"/>
                  </a:cubicBezTo>
                  <a:cubicBezTo>
                    <a:pt x="2859" y="70"/>
                    <a:pt x="3378" y="-29"/>
                    <a:pt x="3907" y="7"/>
                  </a:cubicBezTo>
                  <a:lnTo>
                    <a:pt x="21600" y="99"/>
                  </a:lnTo>
                </a:path>
              </a:pathLst>
            </a:custGeom>
            <a:solidFill>
              <a:srgbClr val="016D01">
                <a:alpha val="1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pic>
          <p:nvPicPr>
            <p:cNvPr id="831" name="Google Shape;831;p46" descr="Line Shape"/>
            <p:cNvPicPr preferRelativeResize="0"/>
            <p:nvPr/>
          </p:nvPicPr>
          <p:blipFill rotWithShape="1">
            <a:blip r:embed="rId3">
              <a:alphaModFix/>
            </a:blip>
            <a:srcRect/>
            <a:stretch/>
          </p:blipFill>
          <p:spPr>
            <a:xfrm>
              <a:off x="0" y="0"/>
              <a:ext cx="9932831" cy="8785567"/>
            </a:xfrm>
            <a:prstGeom prst="rect">
              <a:avLst/>
            </a:prstGeom>
            <a:noFill/>
            <a:ln>
              <a:noFill/>
            </a:ln>
          </p:spPr>
        </p:pic>
      </p:grpSp>
      <p:sp>
        <p:nvSpPr>
          <p:cNvPr id="832" name="Google Shape;832;p46"/>
          <p:cNvSpPr txBox="1"/>
          <p:nvPr/>
        </p:nvSpPr>
        <p:spPr>
          <a:xfrm>
            <a:off x="11029075" y="1749142"/>
            <a:ext cx="100065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16D01"/>
              </a:buClr>
              <a:buSzPts val="2400"/>
              <a:buFont typeface="Helvetica Neue"/>
              <a:buNone/>
            </a:pPr>
            <a:r>
              <a:rPr lang="en-US" sz="2400" b="1" i="0" u="none" strike="noStrike" cap="none">
                <a:solidFill>
                  <a:srgbClr val="016D01"/>
                </a:solidFill>
                <a:latin typeface="Helvetica Neue"/>
                <a:ea typeface="Helvetica Neue"/>
                <a:cs typeface="Helvetica Neue"/>
                <a:sym typeface="Helvetica Neue"/>
              </a:rPr>
              <a:t>Great!</a:t>
            </a:r>
            <a:endParaRPr/>
          </a:p>
        </p:txBody>
      </p:sp>
      <p:sp>
        <p:nvSpPr>
          <p:cNvPr id="833" name="Google Shape;833;p46"/>
          <p:cNvSpPr/>
          <p:nvPr/>
        </p:nvSpPr>
        <p:spPr>
          <a:xfrm>
            <a:off x="2632103" y="2481853"/>
            <a:ext cx="9816023" cy="8711488"/>
          </a:xfrm>
          <a:custGeom>
            <a:avLst/>
            <a:gdLst/>
            <a:ahLst/>
            <a:cxnLst/>
            <a:rect l="l" t="t" r="r" b="b"/>
            <a:pathLst>
              <a:path w="21600" h="21600" extrusionOk="0">
                <a:moveTo>
                  <a:pt x="0" y="21408"/>
                </a:moveTo>
                <a:lnTo>
                  <a:pt x="21600" y="0"/>
                </a:lnTo>
                <a:lnTo>
                  <a:pt x="21449" y="21600"/>
                </a:lnTo>
                <a:lnTo>
                  <a:pt x="0" y="21408"/>
                </a:lnTo>
                <a:close/>
              </a:path>
            </a:pathLst>
          </a:custGeom>
          <a:solidFill>
            <a:srgbClr val="016D01">
              <a:alpha val="1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34" name="Google Shape;834;p46"/>
          <p:cNvSpPr txBox="1"/>
          <p:nvPr/>
        </p:nvSpPr>
        <p:spPr>
          <a:xfrm>
            <a:off x="16017590" y="6143774"/>
            <a:ext cx="2508619" cy="142845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8700" b="1" i="0" u="none" strike="noStrike" cap="none" dirty="0">
                <a:solidFill>
                  <a:srgbClr val="004C7F"/>
                </a:solidFill>
                <a:latin typeface="Helvetica Neue"/>
                <a:ea typeface="Helvetica Neue"/>
                <a:cs typeface="Helvetica Neue"/>
                <a:sym typeface="Helvetica Neue"/>
              </a:rPr>
              <a:t>AUC</a:t>
            </a:r>
            <a:endParaRPr dirty="0"/>
          </a:p>
        </p:txBody>
      </p:sp>
      <p:sp>
        <p:nvSpPr>
          <p:cNvPr id="836" name="Google Shape;836;p46"/>
          <p:cNvSpPr txBox="1"/>
          <p:nvPr/>
        </p:nvSpPr>
        <p:spPr>
          <a:xfrm>
            <a:off x="13540423" y="7546021"/>
            <a:ext cx="7462953" cy="7958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600"/>
              <a:buFont typeface="Helvetica Neue"/>
              <a:buNone/>
            </a:pPr>
            <a:r>
              <a:rPr lang="en-US" sz="4600" b="0" i="0" u="none" strike="noStrike" cap="none" dirty="0">
                <a:solidFill>
                  <a:srgbClr val="006B64"/>
                </a:solidFill>
                <a:latin typeface="Helvetica Neue"/>
                <a:ea typeface="Helvetica Neue"/>
                <a:cs typeface="Helvetica Neue"/>
                <a:sym typeface="Helvetica Neue"/>
              </a:rPr>
              <a:t>area under [the ROC] curve</a:t>
            </a:r>
            <a:endParaRPr dirty="0"/>
          </a:p>
        </p:txBody>
      </p:sp>
      <p:sp>
        <p:nvSpPr>
          <p:cNvPr id="837" name="Google Shape;837;p4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32</a:t>
            </a:fld>
            <a:endParaRPr/>
          </a:p>
        </p:txBody>
      </p:sp>
      <p:sp>
        <p:nvSpPr>
          <p:cNvPr id="18" name="TextBox 17">
            <a:extLst>
              <a:ext uri="{FF2B5EF4-FFF2-40B4-BE49-F238E27FC236}">
                <a16:creationId xmlns:a16="http://schemas.microsoft.com/office/drawing/2014/main" id="{12389C29-8AC6-4FA3-2E0F-3E2A272B9E68}"/>
              </a:ext>
            </a:extLst>
          </p:cNvPr>
          <p:cNvSpPr txBox="1"/>
          <p:nvPr/>
        </p:nvSpPr>
        <p:spPr>
          <a:xfrm>
            <a:off x="13236677" y="9344013"/>
            <a:ext cx="12196916"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6B64"/>
              </a:buClr>
              <a:buSzPts val="4600"/>
              <a:buFont typeface="Helvetica Neue"/>
              <a:buNone/>
              <a:tabLst/>
              <a:defRPr/>
            </a:pPr>
            <a:r>
              <a:rPr kumimoji="0" lang="en-US" sz="4600" b="0" i="0" u="none" strike="noStrike" kern="0" cap="none" spc="0" normalizeH="0" baseline="0" noProof="0" dirty="0">
                <a:ln>
                  <a:noFill/>
                </a:ln>
                <a:solidFill>
                  <a:srgbClr val="006B64"/>
                </a:solidFill>
                <a:effectLst/>
                <a:uLnTx/>
                <a:uFillTx/>
                <a:latin typeface="Helvetica Neue"/>
                <a:ea typeface="Helvetica Neue"/>
                <a:cs typeface="Helvetica Neue"/>
                <a:sym typeface="Helvetica Neue"/>
              </a:rPr>
              <a:t>Q: how do you compare these points </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cxnSp>
        <p:nvCxnSpPr>
          <p:cNvPr id="825" name="Google Shape;825;p46"/>
          <p:cNvCxnSpPr/>
          <p:nvPr/>
        </p:nvCxnSpPr>
        <p:spPr>
          <a:xfrm rot="10800000" flipH="1">
            <a:off x="2593579" y="1623046"/>
            <a:ext cx="1" cy="10469907"/>
          </a:xfrm>
          <a:prstGeom prst="straightConnector1">
            <a:avLst/>
          </a:prstGeom>
          <a:noFill/>
          <a:ln w="12700" cap="flat" cmpd="sng">
            <a:solidFill>
              <a:srgbClr val="929292"/>
            </a:solidFill>
            <a:prstDash val="solid"/>
            <a:miter lim="400000"/>
            <a:headEnd type="none" w="sm" len="sm"/>
            <a:tailEnd type="none" w="sm" len="sm"/>
          </a:ln>
        </p:spPr>
      </p:cxnSp>
      <p:cxnSp>
        <p:nvCxnSpPr>
          <p:cNvPr id="826" name="Google Shape;826;p46"/>
          <p:cNvCxnSpPr/>
          <p:nvPr/>
        </p:nvCxnSpPr>
        <p:spPr>
          <a:xfrm>
            <a:off x="1178321" y="11201682"/>
            <a:ext cx="11174313" cy="1"/>
          </a:xfrm>
          <a:prstGeom prst="straightConnector1">
            <a:avLst/>
          </a:prstGeom>
          <a:noFill/>
          <a:ln w="12700" cap="flat" cmpd="sng">
            <a:solidFill>
              <a:srgbClr val="929292"/>
            </a:solidFill>
            <a:prstDash val="solid"/>
            <a:miter lim="400000"/>
            <a:headEnd type="none" w="sm" len="sm"/>
            <a:tailEnd type="none" w="sm" len="sm"/>
          </a:ln>
        </p:spPr>
      </p:cxnSp>
      <p:sp>
        <p:nvSpPr>
          <p:cNvPr id="827" name="Google Shape;827;p46"/>
          <p:cNvSpPr txBox="1"/>
          <p:nvPr/>
        </p:nvSpPr>
        <p:spPr>
          <a:xfrm rot="-5400000">
            <a:off x="737627" y="5903239"/>
            <a:ext cx="2577780" cy="53347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1800"/>
              <a:buFont typeface="Helvetica Neue"/>
              <a:buNone/>
            </a:pPr>
            <a:r>
              <a:rPr lang="en-US" sz="2800" b="1" i="0" u="none" strike="noStrike" cap="none" dirty="0">
                <a:solidFill>
                  <a:srgbClr val="5E5E5E"/>
                </a:solidFill>
                <a:latin typeface="Helvetica Neue"/>
                <a:ea typeface="Helvetica Neue"/>
                <a:cs typeface="Helvetica Neue"/>
                <a:sym typeface="Helvetica Neue"/>
              </a:rPr>
              <a:t>Precision</a:t>
            </a:r>
            <a:endParaRPr sz="2000" dirty="0"/>
          </a:p>
        </p:txBody>
      </p:sp>
      <p:sp>
        <p:nvSpPr>
          <p:cNvPr id="834" name="Google Shape;834;p46"/>
          <p:cNvSpPr txBox="1"/>
          <p:nvPr/>
        </p:nvSpPr>
        <p:spPr>
          <a:xfrm>
            <a:off x="13202273" y="5610851"/>
            <a:ext cx="9277698" cy="111825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8700"/>
              <a:buFont typeface="Helvetica Neue"/>
              <a:buNone/>
            </a:pPr>
            <a:r>
              <a:rPr lang="en-US" sz="6600" b="1" i="0" u="none" strike="noStrike" cap="none" dirty="0">
                <a:solidFill>
                  <a:srgbClr val="004C7F"/>
                </a:solidFill>
                <a:latin typeface="Helvetica Neue"/>
                <a:ea typeface="Helvetica Neue"/>
                <a:cs typeface="Helvetica Neue"/>
                <a:sym typeface="Helvetica Neue"/>
              </a:rPr>
              <a:t>Precision</a:t>
            </a:r>
            <a:r>
              <a:rPr lang="en-US" sz="6600" b="1" dirty="0">
                <a:solidFill>
                  <a:srgbClr val="004C7F"/>
                </a:solidFill>
                <a:latin typeface="Helvetica Neue"/>
                <a:ea typeface="Helvetica Neue"/>
                <a:cs typeface="Helvetica Neue"/>
                <a:sym typeface="Helvetica Neue"/>
              </a:rPr>
              <a:t>–recall </a:t>
            </a:r>
            <a:r>
              <a:rPr lang="en-US" sz="6600" b="1" i="0" u="none" strike="noStrike" cap="none" dirty="0">
                <a:solidFill>
                  <a:srgbClr val="004C7F"/>
                </a:solidFill>
                <a:latin typeface="Helvetica Neue"/>
                <a:ea typeface="Helvetica Neue"/>
                <a:cs typeface="Helvetica Neue"/>
                <a:sym typeface="Helvetica Neue"/>
              </a:rPr>
              <a:t>AUC</a:t>
            </a:r>
            <a:endParaRPr sz="1050" dirty="0"/>
          </a:p>
        </p:txBody>
      </p:sp>
      <p:sp>
        <p:nvSpPr>
          <p:cNvPr id="836" name="Google Shape;836;p46"/>
          <p:cNvSpPr txBox="1"/>
          <p:nvPr/>
        </p:nvSpPr>
        <p:spPr>
          <a:xfrm>
            <a:off x="13019641" y="9588958"/>
            <a:ext cx="9642959" cy="81047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600"/>
              <a:buFont typeface="Helvetica Neue"/>
              <a:buNone/>
            </a:pPr>
            <a:r>
              <a:rPr lang="en-US" sz="4600" b="0" i="0" u="none" strike="noStrike" cap="none" dirty="0">
                <a:solidFill>
                  <a:srgbClr val="006B64"/>
                </a:solidFill>
                <a:latin typeface="Helvetica Neue"/>
                <a:ea typeface="Helvetica Neue"/>
                <a:cs typeface="Helvetica Neue"/>
                <a:sym typeface="Helvetica Neue"/>
              </a:rPr>
              <a:t>Especially for unbalanced datasets</a:t>
            </a:r>
            <a:endParaRPr dirty="0"/>
          </a:p>
        </p:txBody>
      </p:sp>
      <p:sp>
        <p:nvSpPr>
          <p:cNvPr id="837" name="Google Shape;837;p4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33</a:t>
            </a:fld>
            <a:endParaRPr/>
          </a:p>
        </p:txBody>
      </p:sp>
      <p:sp>
        <p:nvSpPr>
          <p:cNvPr id="2" name="TextBox 1">
            <a:extLst>
              <a:ext uri="{FF2B5EF4-FFF2-40B4-BE49-F238E27FC236}">
                <a16:creationId xmlns:a16="http://schemas.microsoft.com/office/drawing/2014/main" id="{508C146A-DECE-81CD-DC8A-8AD7B33B3B4C}"/>
              </a:ext>
            </a:extLst>
          </p:cNvPr>
          <p:cNvSpPr txBox="1"/>
          <p:nvPr/>
        </p:nvSpPr>
        <p:spPr>
          <a:xfrm>
            <a:off x="6765477" y="11615982"/>
            <a:ext cx="1324402" cy="584775"/>
          </a:xfrm>
          <a:prstGeom prst="rect">
            <a:avLst/>
          </a:prstGeom>
          <a:noFill/>
        </p:spPr>
        <p:txBody>
          <a:bodyPr wrap="none" rtlCol="0">
            <a:spAutoFit/>
          </a:bodyPr>
          <a:lstStyle/>
          <a:p>
            <a:r>
              <a:rPr lang="en-US" sz="3200" dirty="0"/>
              <a:t>Recall</a:t>
            </a:r>
          </a:p>
        </p:txBody>
      </p:sp>
      <p:sp>
        <p:nvSpPr>
          <p:cNvPr id="3" name="TextBox 2">
            <a:extLst>
              <a:ext uri="{FF2B5EF4-FFF2-40B4-BE49-F238E27FC236}">
                <a16:creationId xmlns:a16="http://schemas.microsoft.com/office/drawing/2014/main" id="{E01EA2E7-F605-85A0-686F-64C3B97F2363}"/>
              </a:ext>
            </a:extLst>
          </p:cNvPr>
          <p:cNvSpPr txBox="1"/>
          <p:nvPr/>
        </p:nvSpPr>
        <p:spPr>
          <a:xfrm>
            <a:off x="14594079" y="7281817"/>
            <a:ext cx="6494085" cy="1200329"/>
          </a:xfrm>
          <a:prstGeom prst="rect">
            <a:avLst/>
          </a:prstGeom>
          <a:noFill/>
        </p:spPr>
        <p:txBody>
          <a:bodyPr wrap="none" rtlCol="0">
            <a:spAutoFit/>
          </a:bodyPr>
          <a:lstStyle/>
          <a:p>
            <a:r>
              <a:rPr lang="en-US" sz="3600" dirty="0"/>
              <a:t>Q: When do we really need it? </a:t>
            </a:r>
          </a:p>
          <a:p>
            <a:r>
              <a:rPr lang="en-US" sz="3600" dirty="0"/>
              <a:t>Q: what would it look like?</a:t>
            </a:r>
          </a:p>
        </p:txBody>
      </p:sp>
      <p:pic>
        <p:nvPicPr>
          <p:cNvPr id="5" name="Google Shape;831;p46" descr="Line Shape">
            <a:extLst>
              <a:ext uri="{FF2B5EF4-FFF2-40B4-BE49-F238E27FC236}">
                <a16:creationId xmlns:a16="http://schemas.microsoft.com/office/drawing/2014/main" id="{2681A44C-248C-6BCF-935A-ACD6FC6DC989}"/>
              </a:ext>
            </a:extLst>
          </p:cNvPr>
          <p:cNvPicPr preferRelativeResize="0"/>
          <p:nvPr/>
        </p:nvPicPr>
        <p:blipFill rotWithShape="1">
          <a:blip r:embed="rId3">
            <a:alphaModFix/>
          </a:blip>
          <a:srcRect/>
          <a:stretch/>
        </p:blipFill>
        <p:spPr>
          <a:xfrm rot="5400000">
            <a:off x="2019946" y="2336322"/>
            <a:ext cx="9932832" cy="8785569"/>
          </a:xfrm>
          <a:prstGeom prst="rect">
            <a:avLst/>
          </a:prstGeom>
          <a:noFill/>
          <a:ln>
            <a:noFill/>
          </a:ln>
        </p:spPr>
      </p:pic>
      <p:sp>
        <p:nvSpPr>
          <p:cNvPr id="8" name="TextBox 7">
            <a:extLst>
              <a:ext uri="{FF2B5EF4-FFF2-40B4-BE49-F238E27FC236}">
                <a16:creationId xmlns:a16="http://schemas.microsoft.com/office/drawing/2014/main" id="{B0FD6875-708B-90FE-EA1D-1A6804F7238C}"/>
              </a:ext>
            </a:extLst>
          </p:cNvPr>
          <p:cNvSpPr txBox="1"/>
          <p:nvPr/>
        </p:nvSpPr>
        <p:spPr>
          <a:xfrm>
            <a:off x="11142968" y="949761"/>
            <a:ext cx="3451111" cy="830997"/>
          </a:xfrm>
          <a:prstGeom prst="rect">
            <a:avLst/>
          </a:prstGeom>
          <a:noFill/>
        </p:spPr>
        <p:txBody>
          <a:bodyPr wrap="square" rtlCol="0">
            <a:spAutoFit/>
          </a:bodyPr>
          <a:lstStyle/>
          <a:p>
            <a:r>
              <a:rPr lang="en-US" sz="4800" dirty="0"/>
              <a:t>Self-test</a:t>
            </a:r>
          </a:p>
        </p:txBody>
      </p:sp>
    </p:spTree>
    <p:extLst>
      <p:ext uri="{BB962C8B-B14F-4D97-AF65-F5344CB8AC3E}">
        <p14:creationId xmlns:p14="http://schemas.microsoft.com/office/powerpoint/2010/main" val="117447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4" name="Google Shape;844;p47"/>
          <p:cNvSpPr txBox="1"/>
          <p:nvPr/>
        </p:nvSpPr>
        <p:spPr>
          <a:xfrm>
            <a:off x="4086287" y="5325583"/>
            <a:ext cx="7915212" cy="3008331"/>
          </a:xfrm>
          <a:prstGeom prst="rect">
            <a:avLst/>
          </a:prstGeom>
          <a:noFill/>
          <a:ln>
            <a:noFill/>
          </a:ln>
        </p:spPr>
        <p:txBody>
          <a:bodyPr spcFirstLastPara="1" wrap="square" lIns="50800" tIns="50800" rIns="50800" bIns="50800" anchor="ctr" anchorCtr="0">
            <a:normAutofit fontScale="92500"/>
          </a:bodyPr>
          <a:lstStyle/>
          <a:p>
            <a:pPr marL="0" marR="0" lvl="0" indent="0" algn="l" rtl="0">
              <a:lnSpc>
                <a:spcPct val="100000"/>
              </a:lnSpc>
              <a:spcBef>
                <a:spcPts val="0"/>
              </a:spcBef>
              <a:spcAft>
                <a:spcPts val="0"/>
              </a:spcAft>
              <a:buClr>
                <a:srgbClr val="004C7F"/>
              </a:buClr>
              <a:buSzPts val="8000"/>
              <a:buFont typeface="Helvetica Neue"/>
              <a:buNone/>
            </a:pPr>
            <a:r>
              <a:rPr lang="en-US" sz="8000" b="1" i="0" u="none" strike="noStrike" cap="none" dirty="0">
                <a:solidFill>
                  <a:srgbClr val="004C7F"/>
                </a:solidFill>
                <a:latin typeface="Helvetica Neue"/>
                <a:ea typeface="Helvetica Neue"/>
                <a:cs typeface="Helvetica Neue"/>
                <a:sym typeface="Helvetica Neue"/>
              </a:rPr>
              <a:t>what makes models fit </a:t>
            </a:r>
            <a:r>
              <a:rPr lang="en-US" sz="8000" b="1" i="0" u="none" strike="noStrike" cap="none" dirty="0">
                <a:solidFill>
                  <a:schemeClr val="accent3">
                    <a:lumMod val="50000"/>
                  </a:schemeClr>
                </a:solidFill>
                <a:latin typeface="Helvetica Neue"/>
                <a:ea typeface="Helvetica Neue"/>
                <a:cs typeface="Helvetica Neue"/>
                <a:sym typeface="Helvetica Neue"/>
              </a:rPr>
              <a:t>better</a:t>
            </a:r>
            <a:endParaRPr dirty="0">
              <a:solidFill>
                <a:schemeClr val="accent3">
                  <a:lumMod val="50000"/>
                </a:schemeClr>
              </a:solidFill>
            </a:endParaRPr>
          </a:p>
        </p:txBody>
      </p:sp>
      <p:sp>
        <p:nvSpPr>
          <p:cNvPr id="845" name="Google Shape;845;p4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34</a:t>
            </a:fld>
            <a:endParaRPr/>
          </a:p>
        </p:txBody>
      </p:sp>
      <p:sp>
        <p:nvSpPr>
          <p:cNvPr id="2" name="Google Shape;851;p48">
            <a:extLst>
              <a:ext uri="{FF2B5EF4-FFF2-40B4-BE49-F238E27FC236}">
                <a16:creationId xmlns:a16="http://schemas.microsoft.com/office/drawing/2014/main" id="{62D12867-1E0C-AF0E-8CB5-04B0E448AA43}"/>
              </a:ext>
            </a:extLst>
          </p:cNvPr>
          <p:cNvSpPr txBox="1"/>
          <p:nvPr/>
        </p:nvSpPr>
        <p:spPr>
          <a:xfrm>
            <a:off x="17312530" y="7301846"/>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latin typeface="Helvetica Neue"/>
                <a:ea typeface="Helvetica Neue"/>
                <a:cs typeface="Helvetica Neue"/>
                <a:sym typeface="Helvetica Neue"/>
              </a:rPr>
              <a:t>normalized</a:t>
            </a:r>
            <a:r>
              <a:rPr lang="en-US" sz="4268" b="0" i="0" u="none" strike="noStrike" cap="none" dirty="0">
                <a:latin typeface="Helvetica Neue"/>
                <a:ea typeface="Helvetica Neue"/>
                <a:cs typeface="Helvetica Neue"/>
                <a:sym typeface="Helvetica Neue"/>
              </a:rPr>
              <a:t> data</a:t>
            </a:r>
            <a:endParaRPr dirty="0"/>
          </a:p>
        </p:txBody>
      </p:sp>
      <p:sp>
        <p:nvSpPr>
          <p:cNvPr id="3" name="Google Shape;852;p48">
            <a:extLst>
              <a:ext uri="{FF2B5EF4-FFF2-40B4-BE49-F238E27FC236}">
                <a16:creationId xmlns:a16="http://schemas.microsoft.com/office/drawing/2014/main" id="{42DFE3F5-3FEE-F1A9-B0B4-4CD4B283466B}"/>
              </a:ext>
            </a:extLst>
          </p:cNvPr>
          <p:cNvSpPr txBox="1"/>
          <p:nvPr/>
        </p:nvSpPr>
        <p:spPr>
          <a:xfrm>
            <a:off x="17529701" y="4617198"/>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4" name="Google Shape;853;p48">
            <a:extLst>
              <a:ext uri="{FF2B5EF4-FFF2-40B4-BE49-F238E27FC236}">
                <a16:creationId xmlns:a16="http://schemas.microsoft.com/office/drawing/2014/main" id="{EC3BF01B-B00F-9AF0-7D98-699E51BB25F6}"/>
              </a:ext>
            </a:extLst>
          </p:cNvPr>
          <p:cNvSpPr txBox="1"/>
          <p:nvPr/>
        </p:nvSpPr>
        <p:spPr>
          <a:xfrm>
            <a:off x="17335393" y="6078000"/>
            <a:ext cx="41040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latin typeface="Helvetica Neue"/>
                <a:ea typeface="Helvetica Neue"/>
                <a:cs typeface="Helvetica Neue"/>
                <a:sym typeface="Helvetica Neue"/>
              </a:rPr>
              <a:t>balanced</a:t>
            </a:r>
            <a:r>
              <a:rPr lang="en-US" sz="4400" b="0" i="0" u="none" strike="noStrike" cap="none" dirty="0">
                <a:latin typeface="Helvetica Neue"/>
                <a:ea typeface="Helvetica Neue"/>
                <a:cs typeface="Helvetica Neue"/>
                <a:sym typeface="Helvetica Neue"/>
              </a:rPr>
              <a:t> data</a:t>
            </a:r>
            <a:endParaRPr dirty="0"/>
          </a:p>
        </p:txBody>
      </p:sp>
      <p:sp>
        <p:nvSpPr>
          <p:cNvPr id="5" name="TextBox 4">
            <a:extLst>
              <a:ext uri="{FF2B5EF4-FFF2-40B4-BE49-F238E27FC236}">
                <a16:creationId xmlns:a16="http://schemas.microsoft.com/office/drawing/2014/main" id="{5BD305C1-D3DE-559C-3E21-506535C325D7}"/>
              </a:ext>
            </a:extLst>
          </p:cNvPr>
          <p:cNvSpPr txBox="1"/>
          <p:nvPr/>
        </p:nvSpPr>
        <p:spPr>
          <a:xfrm>
            <a:off x="17529701" y="8333914"/>
            <a:ext cx="6073789"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data</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35</a:t>
            </a:fld>
            <a:endParaRPr/>
          </a:p>
        </p:txBody>
      </p:sp>
      <p:sp>
        <p:nvSpPr>
          <p:cNvPr id="851" name="Google Shape;851;p48"/>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latin typeface="Helvetica Neue"/>
                <a:ea typeface="Helvetica Neue"/>
                <a:cs typeface="Helvetica Neue"/>
                <a:sym typeface="Helvetica Neue"/>
              </a:rPr>
              <a:t>normalized</a:t>
            </a:r>
            <a:r>
              <a:rPr lang="en-US" sz="4268" b="0" i="0" u="none" strike="noStrike" cap="none" dirty="0">
                <a:latin typeface="Helvetica Neue"/>
                <a:ea typeface="Helvetica Neue"/>
                <a:cs typeface="Helvetica Neue"/>
                <a:sym typeface="Helvetica Neue"/>
              </a:rPr>
              <a:t> data</a:t>
            </a:r>
            <a:endParaRPr dirty="0"/>
          </a:p>
        </p:txBody>
      </p:sp>
      <p:sp>
        <p:nvSpPr>
          <p:cNvPr id="852" name="Google Shape;852;p48"/>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853" name="Google Shape;853;p48"/>
          <p:cNvSpPr txBox="1"/>
          <p:nvPr/>
        </p:nvSpPr>
        <p:spPr>
          <a:xfrm>
            <a:off x="8010373" y="6463700"/>
            <a:ext cx="41040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latin typeface="Helvetica Neue"/>
                <a:ea typeface="Helvetica Neue"/>
                <a:cs typeface="Helvetica Neue"/>
                <a:sym typeface="Helvetica Neue"/>
              </a:rPr>
              <a:t>balanced</a:t>
            </a:r>
            <a:r>
              <a:rPr lang="en-US" sz="4400" b="0" i="0" u="none" strike="noStrike" cap="none">
                <a:latin typeface="Helvetica Neue"/>
                <a:ea typeface="Helvetica Neue"/>
                <a:cs typeface="Helvetica Neue"/>
                <a:sym typeface="Helvetica Neue"/>
              </a:rPr>
              <a:t> data</a:t>
            </a:r>
            <a:endParaRPr/>
          </a:p>
        </p:txBody>
      </p:sp>
      <p:sp>
        <p:nvSpPr>
          <p:cNvPr id="6" name="TextBox 5">
            <a:extLst>
              <a:ext uri="{FF2B5EF4-FFF2-40B4-BE49-F238E27FC236}">
                <a16:creationId xmlns:a16="http://schemas.microsoft.com/office/drawing/2014/main" id="{E94694DE-F597-1137-F032-50D39110A0E4}"/>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data</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36</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cxnSp>
        <p:nvCxnSpPr>
          <p:cNvPr id="866" name="Google Shape;866;p50"/>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867" name="Google Shape;867;p50"/>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868" name="Google Shape;868;p50"/>
          <p:cNvSpPr txBox="1"/>
          <p:nvPr/>
        </p:nvSpPr>
        <p:spPr>
          <a:xfrm>
            <a:off x="1742605" y="3796335"/>
            <a:ext cx="10443162" cy="73382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200"/>
              <a:buFont typeface="Helvetica Neue"/>
              <a:buNone/>
            </a:pPr>
            <a:r>
              <a:rPr lang="en-US" sz="4200" b="1" i="0" u="none" strike="noStrike" cap="none">
                <a:solidFill>
                  <a:srgbClr val="EF7001"/>
                </a:solidFill>
                <a:latin typeface="Helvetica Neue"/>
                <a:ea typeface="Helvetica Neue"/>
                <a:cs typeface="Helvetica Neue"/>
                <a:sym typeface="Helvetica Neue"/>
              </a:rPr>
              <a:t>let’s say we have a simpler wine dataset</a:t>
            </a:r>
            <a:endParaRPr/>
          </a:p>
        </p:txBody>
      </p:sp>
      <p:sp>
        <p:nvSpPr>
          <p:cNvPr id="869" name="Google Shape;869;p5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37</a:t>
            </a:fld>
            <a:endParaRPr/>
          </a:p>
        </p:txBody>
      </p:sp>
      <p:sp>
        <p:nvSpPr>
          <p:cNvPr id="870" name="Google Shape;870;p50"/>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71" name="Google Shape;871;p50"/>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72" name="Google Shape;872;p50"/>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873" name="Google Shape;873;p50"/>
          <p:cNvCxnSpPr/>
          <p:nvPr/>
        </p:nvCxnSpPr>
        <p:spPr>
          <a:xfrm rot="10800000" flipH="1">
            <a:off x="10079410" y="3129489"/>
            <a:ext cx="9813180" cy="7457022"/>
          </a:xfrm>
          <a:prstGeom prst="straightConnector1">
            <a:avLst/>
          </a:prstGeom>
          <a:noFill/>
          <a:ln w="63500" cap="flat" cmpd="sng">
            <a:solidFill>
              <a:srgbClr val="0076B9"/>
            </a:solidFill>
            <a:prstDash val="solid"/>
            <a:miter lim="400000"/>
            <a:headEnd type="none" w="sm" len="sm"/>
            <a:tailEnd type="none" w="sm" len="sm"/>
          </a:ln>
        </p:spPr>
      </p:cxnSp>
      <p:pic>
        <p:nvPicPr>
          <p:cNvPr id="874" name="Google Shape;874;p50"/>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875" name="Google Shape;875;p50"/>
          <p:cNvSpPr txBox="1"/>
          <p:nvPr/>
        </p:nvSpPr>
        <p:spPr>
          <a:xfrm>
            <a:off x="19380950" y="11184150"/>
            <a:ext cx="3000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b="1">
                <a:solidFill>
                  <a:srgbClr val="EB220C"/>
                </a:solidFill>
                <a:latin typeface="Helvetica Neue"/>
                <a:ea typeface="Helvetica Neue"/>
                <a:cs typeface="Helvetica Neue"/>
                <a:sym typeface="Helvetica Neue"/>
              </a:rPr>
              <a:t>Acidity</a:t>
            </a:r>
            <a:endParaRPr sz="2400" b="1"/>
          </a:p>
        </p:txBody>
      </p:sp>
      <p:sp>
        <p:nvSpPr>
          <p:cNvPr id="876" name="Google Shape;876;p50"/>
          <p:cNvSpPr txBox="1"/>
          <p:nvPr/>
        </p:nvSpPr>
        <p:spPr>
          <a:xfrm>
            <a:off x="1252672" y="5222089"/>
            <a:ext cx="4386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rgbClr val="EB220C"/>
                </a:solidFill>
                <a:latin typeface="Helvetica Neue"/>
                <a:ea typeface="Helvetica Neue"/>
                <a:cs typeface="Helvetica Neue"/>
                <a:sym typeface="Helvetica Neue"/>
              </a:rPr>
              <a:t>Acidity  </a:t>
            </a:r>
            <a:r>
              <a:rPr lang="en-US" sz="2400">
                <a:latin typeface="Helvetica Neue"/>
                <a:ea typeface="Helvetica Neue"/>
                <a:cs typeface="Helvetica Neue"/>
                <a:sym typeface="Helvetica Neue"/>
              </a:rPr>
              <a:t>on the x axis</a:t>
            </a:r>
            <a:endParaRPr/>
          </a:p>
        </p:txBody>
      </p:sp>
      <p:sp>
        <p:nvSpPr>
          <p:cNvPr id="877" name="Google Shape;877;p50"/>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cxnSp>
        <p:nvCxnSpPr>
          <p:cNvPr id="882" name="Google Shape;882;p51"/>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883" name="Google Shape;883;p51"/>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grpSp>
        <p:nvGrpSpPr>
          <p:cNvPr id="884" name="Google Shape;884;p51"/>
          <p:cNvGrpSpPr/>
          <p:nvPr/>
        </p:nvGrpSpPr>
        <p:grpSpPr>
          <a:xfrm>
            <a:off x="1931458" y="5532886"/>
            <a:ext cx="20449492" cy="7188197"/>
            <a:chOff x="0" y="230529"/>
            <a:chExt cx="20449490" cy="7188195"/>
          </a:xfrm>
        </p:grpSpPr>
        <p:cxnSp>
          <p:nvCxnSpPr>
            <p:cNvPr id="885" name="Google Shape;885;p51"/>
            <p:cNvCxnSpPr/>
            <p:nvPr/>
          </p:nvCxnSpPr>
          <p:spPr>
            <a:xfrm>
              <a:off x="19179489" y="6148723"/>
              <a:ext cx="1270001" cy="1270001"/>
            </a:xfrm>
            <a:prstGeom prst="straightConnector1">
              <a:avLst/>
            </a:prstGeom>
            <a:noFill/>
            <a:ln>
              <a:noFill/>
            </a:ln>
          </p:spPr>
        </p:cxnSp>
        <p:sp>
          <p:nvSpPr>
            <p:cNvPr id="886" name="Google Shape;886;p51"/>
            <p:cNvSpPr/>
            <p:nvPr/>
          </p:nvSpPr>
          <p:spPr>
            <a:xfrm>
              <a:off x="0" y="230529"/>
              <a:ext cx="304525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220C"/>
                </a:buClr>
                <a:buSzPts val="2400"/>
                <a:buFont typeface="Helvetica Neue"/>
                <a:buNone/>
              </a:pPr>
              <a:r>
                <a:rPr lang="en-US" sz="2400" b="0" i="0" u="none" strike="noStrike" cap="none">
                  <a:solidFill>
                    <a:srgbClr val="EB220C"/>
                  </a:solidFill>
                  <a:latin typeface="Helvetica Neue"/>
                  <a:ea typeface="Helvetica Neue"/>
                  <a:cs typeface="Helvetica Neue"/>
                  <a:sym typeface="Helvetica Neue"/>
                </a:rPr>
                <a:t>Acidity  </a:t>
              </a:r>
              <a:r>
                <a:rPr lang="en-US" sz="2400" b="0" i="0" u="none" strike="noStrike" cap="none">
                  <a:solidFill>
                    <a:srgbClr val="000000"/>
                  </a:solidFill>
                  <a:latin typeface="Helvetica Neue"/>
                  <a:ea typeface="Helvetica Neue"/>
                  <a:cs typeface="Helvetica Neue"/>
                  <a:sym typeface="Helvetica Neue"/>
                </a:rPr>
                <a:t>on the x axis</a:t>
              </a:r>
              <a:endParaRPr/>
            </a:p>
          </p:txBody>
        </p:sp>
      </p:grpSp>
      <p:grpSp>
        <p:nvGrpSpPr>
          <p:cNvPr id="887" name="Google Shape;887;p51"/>
          <p:cNvGrpSpPr/>
          <p:nvPr/>
        </p:nvGrpSpPr>
        <p:grpSpPr>
          <a:xfrm>
            <a:off x="3401736" y="2425868"/>
            <a:ext cx="7065593" cy="3900278"/>
            <a:chOff x="1522628" y="323569"/>
            <a:chExt cx="7065592" cy="3900277"/>
          </a:xfrm>
        </p:grpSpPr>
        <p:cxnSp>
          <p:nvCxnSpPr>
            <p:cNvPr id="888" name="Google Shape;888;p51"/>
            <p:cNvCxnSpPr/>
            <p:nvPr/>
          </p:nvCxnSpPr>
          <p:spPr>
            <a:xfrm>
              <a:off x="7318219" y="323569"/>
              <a:ext cx="1270001" cy="1270001"/>
            </a:xfrm>
            <a:prstGeom prst="straightConnector1">
              <a:avLst/>
            </a:prstGeom>
            <a:noFill/>
            <a:ln>
              <a:noFill/>
            </a:ln>
          </p:spPr>
        </p:cxnSp>
        <p:cxnSp>
          <p:nvCxnSpPr>
            <p:cNvPr id="889" name="Google Shape;889;p51"/>
            <p:cNvCxnSpPr/>
            <p:nvPr/>
          </p:nvCxnSpPr>
          <p:spPr>
            <a:xfrm>
              <a:off x="1522628" y="2953845"/>
              <a:ext cx="1270001" cy="1270001"/>
            </a:xfrm>
            <a:prstGeom prst="straightConnector1">
              <a:avLst/>
            </a:prstGeom>
            <a:noFill/>
            <a:ln>
              <a:noFill/>
            </a:ln>
          </p:spPr>
        </p:cxnSp>
      </p:grpSp>
      <p:sp>
        <p:nvSpPr>
          <p:cNvPr id="890" name="Google Shape;890;p5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38</a:t>
            </a:fld>
            <a:endParaRPr/>
          </a:p>
        </p:txBody>
      </p:sp>
      <p:sp>
        <p:nvSpPr>
          <p:cNvPr id="891" name="Google Shape;891;p51"/>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2" name="Google Shape;892;p51"/>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3" name="Google Shape;893;p51"/>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894" name="Google Shape;894;p51"/>
          <p:cNvCxnSpPr/>
          <p:nvPr/>
        </p:nvCxnSpPr>
        <p:spPr>
          <a:xfrm rot="10800000" flipH="1">
            <a:off x="10079410" y="3129489"/>
            <a:ext cx="9813180" cy="7457022"/>
          </a:xfrm>
          <a:prstGeom prst="straightConnector1">
            <a:avLst/>
          </a:prstGeom>
          <a:noFill/>
          <a:ln w="63500" cap="flat" cmpd="sng">
            <a:solidFill>
              <a:srgbClr val="0076B9"/>
            </a:solidFill>
            <a:prstDash val="solid"/>
            <a:miter lim="400000"/>
            <a:headEnd type="none" w="sm" len="sm"/>
            <a:tailEnd type="none" w="sm" len="sm"/>
          </a:ln>
        </p:spPr>
      </p:cxnSp>
      <p:sp>
        <p:nvSpPr>
          <p:cNvPr id="895" name="Google Shape;895;p51"/>
          <p:cNvSpPr/>
          <p:nvPr/>
        </p:nvSpPr>
        <p:spPr>
          <a:xfrm>
            <a:off x="18799878" y="7406332"/>
            <a:ext cx="374601"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6" name="Google Shape;896;p51"/>
          <p:cNvSpPr/>
          <p:nvPr/>
        </p:nvSpPr>
        <p:spPr>
          <a:xfrm>
            <a:off x="18089260" y="6983645"/>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7" name="Google Shape;897;p51"/>
          <p:cNvSpPr/>
          <p:nvPr/>
        </p:nvSpPr>
        <p:spPr>
          <a:xfrm>
            <a:off x="19816847" y="6983645"/>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8" name="Google Shape;898;p51"/>
          <p:cNvSpPr/>
          <p:nvPr/>
        </p:nvSpPr>
        <p:spPr>
          <a:xfrm>
            <a:off x="16521306" y="8351204"/>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99" name="Google Shape;899;p51"/>
          <p:cNvSpPr/>
          <p:nvPr/>
        </p:nvSpPr>
        <p:spPr>
          <a:xfrm>
            <a:off x="16963710" y="8635151"/>
            <a:ext cx="374600" cy="374601"/>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0" name="Google Shape;900;p51"/>
          <p:cNvSpPr/>
          <p:nvPr/>
        </p:nvSpPr>
        <p:spPr>
          <a:xfrm>
            <a:off x="20261833" y="6329255"/>
            <a:ext cx="374600" cy="374601"/>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1" name="Google Shape;901;p51"/>
          <p:cNvSpPr/>
          <p:nvPr/>
        </p:nvSpPr>
        <p:spPr>
          <a:xfrm>
            <a:off x="15942864" y="8894462"/>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2" name="Google Shape;902;p51"/>
          <p:cNvSpPr/>
          <p:nvPr/>
        </p:nvSpPr>
        <p:spPr>
          <a:xfrm>
            <a:off x="14607909" y="8894462"/>
            <a:ext cx="374601"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3" name="Google Shape;903;p51"/>
          <p:cNvSpPr/>
          <p:nvPr/>
        </p:nvSpPr>
        <p:spPr>
          <a:xfrm>
            <a:off x="14241451" y="9784431"/>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4" name="Google Shape;904;p51"/>
          <p:cNvSpPr/>
          <p:nvPr/>
        </p:nvSpPr>
        <p:spPr>
          <a:xfrm>
            <a:off x="13482359" y="10203240"/>
            <a:ext cx="374601"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5" name="Google Shape;905;p51"/>
          <p:cNvSpPr/>
          <p:nvPr/>
        </p:nvSpPr>
        <p:spPr>
          <a:xfrm>
            <a:off x="15285880" y="8161546"/>
            <a:ext cx="374601"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6" name="Google Shape;906;p51"/>
          <p:cNvSpPr/>
          <p:nvPr/>
        </p:nvSpPr>
        <p:spPr>
          <a:xfrm>
            <a:off x="12723268" y="10569699"/>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7" name="Google Shape;907;p51"/>
          <p:cNvSpPr/>
          <p:nvPr/>
        </p:nvSpPr>
        <p:spPr>
          <a:xfrm>
            <a:off x="11724581" y="10569699"/>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8" name="Google Shape;908;p51"/>
          <p:cNvSpPr/>
          <p:nvPr/>
        </p:nvSpPr>
        <p:spPr>
          <a:xfrm>
            <a:off x="15285880" y="9182393"/>
            <a:ext cx="374601"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9" name="Google Shape;909;p51"/>
          <p:cNvSpPr/>
          <p:nvPr/>
        </p:nvSpPr>
        <p:spPr>
          <a:xfrm>
            <a:off x="21282680" y="6329255"/>
            <a:ext cx="374600" cy="374601"/>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0" name="Google Shape;910;p51"/>
          <p:cNvSpPr/>
          <p:nvPr/>
        </p:nvSpPr>
        <p:spPr>
          <a:xfrm>
            <a:off x="17756733" y="7962065"/>
            <a:ext cx="374600" cy="374601"/>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1" name="Google Shape;911;p51"/>
          <p:cNvSpPr/>
          <p:nvPr/>
        </p:nvSpPr>
        <p:spPr>
          <a:xfrm>
            <a:off x="21963245" y="5701042"/>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2" name="Google Shape;912;p51"/>
          <p:cNvSpPr/>
          <p:nvPr/>
        </p:nvSpPr>
        <p:spPr>
          <a:xfrm>
            <a:off x="12723268" y="9414095"/>
            <a:ext cx="374600" cy="374601"/>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3" name="Google Shape;913;p51"/>
          <p:cNvSpPr/>
          <p:nvPr/>
        </p:nvSpPr>
        <p:spPr>
          <a:xfrm>
            <a:off x="15623424" y="6983645"/>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4" name="Google Shape;914;p51"/>
          <p:cNvSpPr/>
          <p:nvPr/>
        </p:nvSpPr>
        <p:spPr>
          <a:xfrm>
            <a:off x="16856341" y="6797971"/>
            <a:ext cx="374600" cy="374600"/>
          </a:xfrm>
          <a:prstGeom prst="ellipse">
            <a:avLst/>
          </a:prstGeom>
          <a:solidFill>
            <a:schemeClr val="accent4">
              <a:alpha val="59607"/>
            </a:schemeClr>
          </a:solidFill>
          <a:ln w="63500" cap="flat" cmpd="sng">
            <a:solidFill>
              <a:srgbClr val="FBAB01">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915" name="Google Shape;915;p51"/>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916" name="Google Shape;916;p51"/>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cxnSp>
        <p:nvCxnSpPr>
          <p:cNvPr id="921" name="Google Shape;921;p52"/>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922" name="Google Shape;922;p52"/>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grpSp>
        <p:nvGrpSpPr>
          <p:cNvPr id="923" name="Google Shape;923;p52"/>
          <p:cNvGrpSpPr/>
          <p:nvPr/>
        </p:nvGrpSpPr>
        <p:grpSpPr>
          <a:xfrm>
            <a:off x="1931458" y="5532886"/>
            <a:ext cx="20449492" cy="7188197"/>
            <a:chOff x="0" y="230529"/>
            <a:chExt cx="20449490" cy="7188195"/>
          </a:xfrm>
        </p:grpSpPr>
        <p:cxnSp>
          <p:nvCxnSpPr>
            <p:cNvPr id="924" name="Google Shape;924;p52"/>
            <p:cNvCxnSpPr/>
            <p:nvPr/>
          </p:nvCxnSpPr>
          <p:spPr>
            <a:xfrm>
              <a:off x="19179489" y="6148723"/>
              <a:ext cx="1270001" cy="1270001"/>
            </a:xfrm>
            <a:prstGeom prst="straightConnector1">
              <a:avLst/>
            </a:prstGeom>
            <a:noFill/>
            <a:ln>
              <a:noFill/>
            </a:ln>
          </p:spPr>
        </p:cxnSp>
        <p:sp>
          <p:nvSpPr>
            <p:cNvPr id="925" name="Google Shape;925;p52"/>
            <p:cNvSpPr/>
            <p:nvPr/>
          </p:nvSpPr>
          <p:spPr>
            <a:xfrm>
              <a:off x="0" y="230529"/>
              <a:ext cx="304525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220C"/>
                </a:buClr>
                <a:buSzPts val="2400"/>
                <a:buFont typeface="Helvetica Neue"/>
                <a:buNone/>
              </a:pPr>
              <a:r>
                <a:rPr lang="en-US" sz="2400" b="0" i="0" u="none" strike="noStrike" cap="none">
                  <a:solidFill>
                    <a:srgbClr val="EB220C"/>
                  </a:solidFill>
                  <a:latin typeface="Helvetica Neue"/>
                  <a:ea typeface="Helvetica Neue"/>
                  <a:cs typeface="Helvetica Neue"/>
                  <a:sym typeface="Helvetica Neue"/>
                </a:rPr>
                <a:t>Acidity  </a:t>
              </a:r>
              <a:r>
                <a:rPr lang="en-US" sz="2400" b="0" i="0" u="none" strike="noStrike" cap="none">
                  <a:solidFill>
                    <a:srgbClr val="000000"/>
                  </a:solidFill>
                  <a:latin typeface="Helvetica Neue"/>
                  <a:ea typeface="Helvetica Neue"/>
                  <a:cs typeface="Helvetica Neue"/>
                  <a:sym typeface="Helvetica Neue"/>
                </a:rPr>
                <a:t>on the x axis</a:t>
              </a:r>
              <a:endParaRPr/>
            </a:p>
          </p:txBody>
        </p:sp>
      </p:grpSp>
      <p:grpSp>
        <p:nvGrpSpPr>
          <p:cNvPr id="926" name="Google Shape;926;p52"/>
          <p:cNvGrpSpPr/>
          <p:nvPr/>
        </p:nvGrpSpPr>
        <p:grpSpPr>
          <a:xfrm>
            <a:off x="3401736" y="2425868"/>
            <a:ext cx="7065593" cy="3900278"/>
            <a:chOff x="1522628" y="323569"/>
            <a:chExt cx="7065592" cy="3900277"/>
          </a:xfrm>
        </p:grpSpPr>
        <p:cxnSp>
          <p:nvCxnSpPr>
            <p:cNvPr id="927" name="Google Shape;927;p52"/>
            <p:cNvCxnSpPr/>
            <p:nvPr/>
          </p:nvCxnSpPr>
          <p:spPr>
            <a:xfrm>
              <a:off x="7318219" y="323569"/>
              <a:ext cx="1270001" cy="1270001"/>
            </a:xfrm>
            <a:prstGeom prst="straightConnector1">
              <a:avLst/>
            </a:prstGeom>
            <a:noFill/>
            <a:ln>
              <a:noFill/>
            </a:ln>
          </p:spPr>
        </p:cxnSp>
        <p:cxnSp>
          <p:nvCxnSpPr>
            <p:cNvPr id="928" name="Google Shape;928;p52"/>
            <p:cNvCxnSpPr/>
            <p:nvPr/>
          </p:nvCxnSpPr>
          <p:spPr>
            <a:xfrm>
              <a:off x="1522628" y="2953845"/>
              <a:ext cx="1270001" cy="1270001"/>
            </a:xfrm>
            <a:prstGeom prst="straightConnector1">
              <a:avLst/>
            </a:prstGeom>
            <a:noFill/>
            <a:ln>
              <a:noFill/>
            </a:ln>
          </p:spPr>
        </p:cxnSp>
      </p:grpSp>
      <p:sp>
        <p:nvSpPr>
          <p:cNvPr id="929" name="Google Shape;929;p5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39</a:t>
            </a:fld>
            <a:endParaRPr/>
          </a:p>
        </p:txBody>
      </p:sp>
      <p:sp>
        <p:nvSpPr>
          <p:cNvPr id="930" name="Google Shape;930;p52"/>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31" name="Google Shape;931;p52"/>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32" name="Google Shape;932;p52"/>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933" name="Google Shape;933;p52"/>
          <p:cNvCxnSpPr/>
          <p:nvPr/>
        </p:nvCxnSpPr>
        <p:spPr>
          <a:xfrm rot="10800000" flipH="1">
            <a:off x="10079410" y="3129489"/>
            <a:ext cx="9813180" cy="7457022"/>
          </a:xfrm>
          <a:prstGeom prst="straightConnector1">
            <a:avLst/>
          </a:prstGeom>
          <a:noFill/>
          <a:ln w="63500" cap="flat" cmpd="sng">
            <a:solidFill>
              <a:srgbClr val="0076B9"/>
            </a:solidFill>
            <a:prstDash val="solid"/>
            <a:miter lim="400000"/>
            <a:headEnd type="none" w="sm" len="sm"/>
            <a:tailEnd type="none" w="sm" len="sm"/>
          </a:ln>
        </p:spPr>
      </p:cxnSp>
      <p:pic>
        <p:nvPicPr>
          <p:cNvPr id="934" name="Google Shape;934;p52"/>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935" name="Google Shape;935;p52"/>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4"/>
          <p:cNvSpPr txBox="1">
            <a:spLocks noGrp="1"/>
          </p:cNvSpPr>
          <p:nvPr>
            <p:ph type="ctrTitle" idx="4294967295"/>
          </p:nvPr>
        </p:nvSpPr>
        <p:spPr>
          <a:xfrm>
            <a:off x="3632225" y="5555682"/>
            <a:ext cx="17119550" cy="2185827"/>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9600"/>
              <a:buFont typeface="Helvetica Neue"/>
              <a:buNone/>
            </a:pPr>
            <a:r>
              <a:rPr lang="en-US" sz="9600" b="1" i="0" u="none" strike="noStrike" cap="none">
                <a:solidFill>
                  <a:srgbClr val="006B64"/>
                </a:solidFill>
                <a:latin typeface="Helvetica Neue"/>
                <a:ea typeface="Helvetica Neue"/>
                <a:cs typeface="Helvetica Neue"/>
                <a:sym typeface="Helvetica Neue"/>
              </a:rPr>
              <a:t>Accuracy</a:t>
            </a:r>
            <a:endParaRPr/>
          </a:p>
        </p:txBody>
      </p:sp>
      <p:sp>
        <p:nvSpPr>
          <p:cNvPr id="130" name="Google Shape;130;p4"/>
          <p:cNvSpPr txBox="1"/>
          <p:nvPr/>
        </p:nvSpPr>
        <p:spPr>
          <a:xfrm>
            <a:off x="12306450" y="7595675"/>
            <a:ext cx="8025900" cy="1107300"/>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B41600"/>
              </a:buClr>
              <a:buSzPts val="5551"/>
              <a:buFont typeface="Helvetica Neue"/>
              <a:buNone/>
            </a:pPr>
            <a:r>
              <a:rPr lang="en-US" sz="5551" b="0" i="0" u="none" strike="noStrike" cap="none">
                <a:solidFill>
                  <a:srgbClr val="B41600"/>
                </a:solidFill>
                <a:latin typeface="Helvetica Neue"/>
                <a:ea typeface="Helvetica Neue"/>
                <a:cs typeface="Helvetica Neue"/>
                <a:sym typeface="Helvetica Neue"/>
              </a:rPr>
              <a:t>“Why is it not enough?”</a:t>
            </a:r>
            <a:endParaRPr/>
          </a:p>
        </p:txBody>
      </p:sp>
      <p:sp>
        <p:nvSpPr>
          <p:cNvPr id="131" name="Google Shape;131;p4"/>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cxnSp>
        <p:nvCxnSpPr>
          <p:cNvPr id="940" name="Google Shape;940;p53"/>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941" name="Google Shape;941;p53"/>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grpSp>
        <p:nvGrpSpPr>
          <p:cNvPr id="942" name="Google Shape;942;p53"/>
          <p:cNvGrpSpPr/>
          <p:nvPr/>
        </p:nvGrpSpPr>
        <p:grpSpPr>
          <a:xfrm>
            <a:off x="1931458" y="5532886"/>
            <a:ext cx="20449492" cy="7188197"/>
            <a:chOff x="0" y="230529"/>
            <a:chExt cx="20449490" cy="7188195"/>
          </a:xfrm>
        </p:grpSpPr>
        <p:cxnSp>
          <p:nvCxnSpPr>
            <p:cNvPr id="943" name="Google Shape;943;p53"/>
            <p:cNvCxnSpPr/>
            <p:nvPr/>
          </p:nvCxnSpPr>
          <p:spPr>
            <a:xfrm>
              <a:off x="19179489" y="6148723"/>
              <a:ext cx="1270001" cy="1270001"/>
            </a:xfrm>
            <a:prstGeom prst="straightConnector1">
              <a:avLst/>
            </a:prstGeom>
            <a:noFill/>
            <a:ln>
              <a:noFill/>
            </a:ln>
          </p:spPr>
        </p:cxnSp>
        <p:sp>
          <p:nvSpPr>
            <p:cNvPr id="944" name="Google Shape;944;p53"/>
            <p:cNvSpPr/>
            <p:nvPr/>
          </p:nvSpPr>
          <p:spPr>
            <a:xfrm>
              <a:off x="0" y="230529"/>
              <a:ext cx="304525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220C"/>
                </a:buClr>
                <a:buSzPts val="2400"/>
                <a:buFont typeface="Helvetica Neue"/>
                <a:buNone/>
              </a:pPr>
              <a:r>
                <a:rPr lang="en-US" sz="2400" b="0" i="0" u="none" strike="noStrike" cap="none">
                  <a:solidFill>
                    <a:srgbClr val="EB220C"/>
                  </a:solidFill>
                  <a:latin typeface="Helvetica Neue"/>
                  <a:ea typeface="Helvetica Neue"/>
                  <a:cs typeface="Helvetica Neue"/>
                  <a:sym typeface="Helvetica Neue"/>
                </a:rPr>
                <a:t>Acidity  </a:t>
              </a:r>
              <a:r>
                <a:rPr lang="en-US" sz="2400" b="0" i="0" u="none" strike="noStrike" cap="none">
                  <a:solidFill>
                    <a:srgbClr val="000000"/>
                  </a:solidFill>
                  <a:latin typeface="Helvetica Neue"/>
                  <a:ea typeface="Helvetica Neue"/>
                  <a:cs typeface="Helvetica Neue"/>
                  <a:sym typeface="Helvetica Neue"/>
                </a:rPr>
                <a:t>on the x axis</a:t>
              </a:r>
              <a:endParaRPr/>
            </a:p>
          </p:txBody>
        </p:sp>
      </p:grpSp>
      <p:grpSp>
        <p:nvGrpSpPr>
          <p:cNvPr id="945" name="Google Shape;945;p53"/>
          <p:cNvGrpSpPr/>
          <p:nvPr/>
        </p:nvGrpSpPr>
        <p:grpSpPr>
          <a:xfrm>
            <a:off x="3401736" y="2425868"/>
            <a:ext cx="7065593" cy="3900278"/>
            <a:chOff x="1522628" y="323569"/>
            <a:chExt cx="7065592" cy="3900277"/>
          </a:xfrm>
        </p:grpSpPr>
        <p:cxnSp>
          <p:nvCxnSpPr>
            <p:cNvPr id="946" name="Google Shape;946;p53"/>
            <p:cNvCxnSpPr/>
            <p:nvPr/>
          </p:nvCxnSpPr>
          <p:spPr>
            <a:xfrm>
              <a:off x="7318219" y="323569"/>
              <a:ext cx="1270001" cy="1270001"/>
            </a:xfrm>
            <a:prstGeom prst="straightConnector1">
              <a:avLst/>
            </a:prstGeom>
            <a:noFill/>
            <a:ln>
              <a:noFill/>
            </a:ln>
          </p:spPr>
        </p:cxnSp>
        <p:cxnSp>
          <p:nvCxnSpPr>
            <p:cNvPr id="947" name="Google Shape;947;p53"/>
            <p:cNvCxnSpPr/>
            <p:nvPr/>
          </p:nvCxnSpPr>
          <p:spPr>
            <a:xfrm>
              <a:off x="1522628" y="2953845"/>
              <a:ext cx="1270001" cy="1270001"/>
            </a:xfrm>
            <a:prstGeom prst="straightConnector1">
              <a:avLst/>
            </a:prstGeom>
            <a:noFill/>
            <a:ln>
              <a:noFill/>
            </a:ln>
          </p:spPr>
        </p:cxnSp>
      </p:grpSp>
      <p:sp>
        <p:nvSpPr>
          <p:cNvPr id="948" name="Google Shape;948;p5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40</a:t>
            </a:fld>
            <a:endParaRPr/>
          </a:p>
        </p:txBody>
      </p:sp>
      <p:sp>
        <p:nvSpPr>
          <p:cNvPr id="949" name="Google Shape;949;p53"/>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0" name="Google Shape;950;p53"/>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1" name="Google Shape;951;p53"/>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952" name="Google Shape;952;p53"/>
          <p:cNvCxnSpPr/>
          <p:nvPr/>
        </p:nvCxnSpPr>
        <p:spPr>
          <a:xfrm rot="10800000" flipH="1">
            <a:off x="10079410" y="3129489"/>
            <a:ext cx="9813180" cy="7457022"/>
          </a:xfrm>
          <a:prstGeom prst="straightConnector1">
            <a:avLst/>
          </a:prstGeom>
          <a:noFill/>
          <a:ln w="63500" cap="flat" cmpd="sng">
            <a:solidFill>
              <a:srgbClr val="0076B9"/>
            </a:solidFill>
            <a:prstDash val="solid"/>
            <a:miter lim="400000"/>
            <a:headEnd type="none" w="sm" len="sm"/>
            <a:tailEnd type="none" w="sm" len="sm"/>
          </a:ln>
        </p:spPr>
      </p:cxnSp>
      <p:sp>
        <p:nvSpPr>
          <p:cNvPr id="953" name="Google Shape;953;p53"/>
          <p:cNvSpPr/>
          <p:nvPr/>
        </p:nvSpPr>
        <p:spPr>
          <a:xfrm>
            <a:off x="14114451" y="6119851"/>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4" name="Google Shape;954;p53"/>
          <p:cNvSpPr/>
          <p:nvPr/>
        </p:nvSpPr>
        <p:spPr>
          <a:xfrm>
            <a:off x="15935591" y="6299202"/>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5" name="Google Shape;955;p53"/>
          <p:cNvSpPr/>
          <p:nvPr/>
        </p:nvSpPr>
        <p:spPr>
          <a:xfrm>
            <a:off x="13377657" y="7005942"/>
            <a:ext cx="374601"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6" name="Google Shape;956;p53"/>
          <p:cNvSpPr/>
          <p:nvPr/>
        </p:nvSpPr>
        <p:spPr>
          <a:xfrm>
            <a:off x="14798699" y="5252179"/>
            <a:ext cx="374601"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7" name="Google Shape;957;p53"/>
          <p:cNvSpPr/>
          <p:nvPr/>
        </p:nvSpPr>
        <p:spPr>
          <a:xfrm>
            <a:off x="12815701" y="6299202"/>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8" name="Google Shape;958;p53"/>
          <p:cNvSpPr/>
          <p:nvPr/>
        </p:nvSpPr>
        <p:spPr>
          <a:xfrm>
            <a:off x="12004700" y="7962065"/>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9" name="Google Shape;959;p53"/>
          <p:cNvSpPr/>
          <p:nvPr/>
        </p:nvSpPr>
        <p:spPr>
          <a:xfrm>
            <a:off x="12004700" y="8942935"/>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0" name="Google Shape;960;p53"/>
          <p:cNvSpPr/>
          <p:nvPr/>
        </p:nvSpPr>
        <p:spPr>
          <a:xfrm>
            <a:off x="11283612" y="8635151"/>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1" name="Google Shape;961;p53"/>
          <p:cNvSpPr/>
          <p:nvPr/>
        </p:nvSpPr>
        <p:spPr>
          <a:xfrm>
            <a:off x="11283612" y="9854551"/>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2" name="Google Shape;962;p53"/>
          <p:cNvSpPr/>
          <p:nvPr/>
        </p:nvSpPr>
        <p:spPr>
          <a:xfrm>
            <a:off x="10812451" y="10591996"/>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3" name="Google Shape;963;p53"/>
          <p:cNvSpPr/>
          <p:nvPr/>
        </p:nvSpPr>
        <p:spPr>
          <a:xfrm>
            <a:off x="15935591" y="5252179"/>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4" name="Google Shape;964;p53"/>
          <p:cNvSpPr/>
          <p:nvPr/>
        </p:nvSpPr>
        <p:spPr>
          <a:xfrm>
            <a:off x="16846162" y="5880393"/>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5" name="Google Shape;965;p53"/>
          <p:cNvSpPr/>
          <p:nvPr/>
        </p:nvSpPr>
        <p:spPr>
          <a:xfrm>
            <a:off x="18115436" y="6670700"/>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6" name="Google Shape;966;p53"/>
          <p:cNvSpPr/>
          <p:nvPr/>
        </p:nvSpPr>
        <p:spPr>
          <a:xfrm>
            <a:off x="18667303" y="6119851"/>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7" name="Google Shape;967;p53"/>
          <p:cNvSpPr/>
          <p:nvPr/>
        </p:nvSpPr>
        <p:spPr>
          <a:xfrm>
            <a:off x="19267161" y="7005942"/>
            <a:ext cx="374601"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8" name="Google Shape;968;p53"/>
          <p:cNvSpPr/>
          <p:nvPr/>
        </p:nvSpPr>
        <p:spPr>
          <a:xfrm>
            <a:off x="18926878" y="7581806"/>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69" name="Google Shape;969;p53"/>
          <p:cNvSpPr/>
          <p:nvPr/>
        </p:nvSpPr>
        <p:spPr>
          <a:xfrm>
            <a:off x="19528918" y="7581806"/>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0" name="Google Shape;970;p53"/>
          <p:cNvSpPr/>
          <p:nvPr/>
        </p:nvSpPr>
        <p:spPr>
          <a:xfrm>
            <a:off x="20012266" y="8351204"/>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1" name="Google Shape;971;p53"/>
          <p:cNvSpPr/>
          <p:nvPr/>
        </p:nvSpPr>
        <p:spPr>
          <a:xfrm>
            <a:off x="20519082" y="8351204"/>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2" name="Google Shape;972;p53"/>
          <p:cNvSpPr/>
          <p:nvPr/>
        </p:nvSpPr>
        <p:spPr>
          <a:xfrm>
            <a:off x="20314184" y="7765034"/>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3" name="Google Shape;973;p53"/>
          <p:cNvSpPr/>
          <p:nvPr/>
        </p:nvSpPr>
        <p:spPr>
          <a:xfrm>
            <a:off x="20968574" y="9361744"/>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4" name="Google Shape;974;p53"/>
          <p:cNvSpPr/>
          <p:nvPr/>
        </p:nvSpPr>
        <p:spPr>
          <a:xfrm>
            <a:off x="21361207" y="9854551"/>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5" name="Google Shape;975;p53"/>
          <p:cNvSpPr/>
          <p:nvPr/>
        </p:nvSpPr>
        <p:spPr>
          <a:xfrm>
            <a:off x="21937070" y="10591996"/>
            <a:ext cx="374600" cy="374601"/>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6" name="Google Shape;976;p53"/>
          <p:cNvSpPr/>
          <p:nvPr/>
        </p:nvSpPr>
        <p:spPr>
          <a:xfrm>
            <a:off x="21361207" y="8942935"/>
            <a:ext cx="374600"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7" name="Google Shape;977;p53"/>
          <p:cNvSpPr/>
          <p:nvPr/>
        </p:nvSpPr>
        <p:spPr>
          <a:xfrm>
            <a:off x="20314184" y="9152340"/>
            <a:ext cx="374601" cy="374600"/>
          </a:xfrm>
          <a:prstGeom prst="ellipse">
            <a:avLst/>
          </a:prstGeom>
          <a:solidFill>
            <a:schemeClr val="accent6">
              <a:alpha val="59607"/>
            </a:schemeClr>
          </a:solidFill>
          <a:ln w="63500" cap="flat" cmpd="sng">
            <a:solidFill>
              <a:srgbClr val="D11875">
                <a:alpha val="59607"/>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978" name="Google Shape;978;p53"/>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979" name="Google Shape;979;p53"/>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cxnSp>
        <p:nvCxnSpPr>
          <p:cNvPr id="984" name="Google Shape;984;p54"/>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985" name="Google Shape;985;p54"/>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grpSp>
        <p:nvGrpSpPr>
          <p:cNvPr id="986" name="Google Shape;986;p54"/>
          <p:cNvGrpSpPr/>
          <p:nvPr/>
        </p:nvGrpSpPr>
        <p:grpSpPr>
          <a:xfrm>
            <a:off x="1931458" y="5532886"/>
            <a:ext cx="20449492" cy="7188197"/>
            <a:chOff x="0" y="230529"/>
            <a:chExt cx="20449490" cy="7188195"/>
          </a:xfrm>
        </p:grpSpPr>
        <p:cxnSp>
          <p:nvCxnSpPr>
            <p:cNvPr id="987" name="Google Shape;987;p54"/>
            <p:cNvCxnSpPr/>
            <p:nvPr/>
          </p:nvCxnSpPr>
          <p:spPr>
            <a:xfrm>
              <a:off x="19179489" y="6148723"/>
              <a:ext cx="1270001" cy="1270001"/>
            </a:xfrm>
            <a:prstGeom prst="straightConnector1">
              <a:avLst/>
            </a:prstGeom>
            <a:noFill/>
            <a:ln>
              <a:noFill/>
            </a:ln>
          </p:spPr>
        </p:cxnSp>
        <p:sp>
          <p:nvSpPr>
            <p:cNvPr id="988" name="Google Shape;988;p54"/>
            <p:cNvSpPr/>
            <p:nvPr/>
          </p:nvSpPr>
          <p:spPr>
            <a:xfrm>
              <a:off x="0" y="230529"/>
              <a:ext cx="304525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220C"/>
                </a:buClr>
                <a:buSzPts val="2400"/>
                <a:buFont typeface="Helvetica Neue"/>
                <a:buNone/>
              </a:pPr>
              <a:r>
                <a:rPr lang="en-US" sz="2400" b="0" i="0" u="none" strike="noStrike" cap="none">
                  <a:solidFill>
                    <a:srgbClr val="EB220C"/>
                  </a:solidFill>
                  <a:latin typeface="Helvetica Neue"/>
                  <a:ea typeface="Helvetica Neue"/>
                  <a:cs typeface="Helvetica Neue"/>
                  <a:sym typeface="Helvetica Neue"/>
                </a:rPr>
                <a:t>Acidity  </a:t>
              </a:r>
              <a:r>
                <a:rPr lang="en-US" sz="2400" b="0" i="0" u="none" strike="noStrike" cap="none">
                  <a:solidFill>
                    <a:srgbClr val="000000"/>
                  </a:solidFill>
                  <a:latin typeface="Helvetica Neue"/>
                  <a:ea typeface="Helvetica Neue"/>
                  <a:cs typeface="Helvetica Neue"/>
                  <a:sym typeface="Helvetica Neue"/>
                </a:rPr>
                <a:t>on the x axis</a:t>
              </a:r>
              <a:endParaRPr/>
            </a:p>
          </p:txBody>
        </p:sp>
      </p:grpSp>
      <p:grpSp>
        <p:nvGrpSpPr>
          <p:cNvPr id="989" name="Google Shape;989;p54"/>
          <p:cNvGrpSpPr/>
          <p:nvPr/>
        </p:nvGrpSpPr>
        <p:grpSpPr>
          <a:xfrm>
            <a:off x="3401736" y="2425868"/>
            <a:ext cx="7065593" cy="3900278"/>
            <a:chOff x="1522628" y="323569"/>
            <a:chExt cx="7065592" cy="3900277"/>
          </a:xfrm>
        </p:grpSpPr>
        <p:cxnSp>
          <p:nvCxnSpPr>
            <p:cNvPr id="990" name="Google Shape;990;p54"/>
            <p:cNvCxnSpPr/>
            <p:nvPr/>
          </p:nvCxnSpPr>
          <p:spPr>
            <a:xfrm>
              <a:off x="7318219" y="323569"/>
              <a:ext cx="1270001" cy="1270001"/>
            </a:xfrm>
            <a:prstGeom prst="straightConnector1">
              <a:avLst/>
            </a:prstGeom>
            <a:noFill/>
            <a:ln>
              <a:noFill/>
            </a:ln>
          </p:spPr>
        </p:cxnSp>
        <p:cxnSp>
          <p:nvCxnSpPr>
            <p:cNvPr id="991" name="Google Shape;991;p54"/>
            <p:cNvCxnSpPr/>
            <p:nvPr/>
          </p:nvCxnSpPr>
          <p:spPr>
            <a:xfrm>
              <a:off x="1522628" y="2953845"/>
              <a:ext cx="1270001" cy="1270001"/>
            </a:xfrm>
            <a:prstGeom prst="straightConnector1">
              <a:avLst/>
            </a:prstGeom>
            <a:noFill/>
            <a:ln>
              <a:noFill/>
            </a:ln>
          </p:spPr>
        </p:cxnSp>
      </p:grpSp>
      <p:sp>
        <p:nvSpPr>
          <p:cNvPr id="992" name="Google Shape;992;p5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41</a:t>
            </a:fld>
            <a:endParaRPr/>
          </a:p>
        </p:txBody>
      </p:sp>
      <p:sp>
        <p:nvSpPr>
          <p:cNvPr id="993" name="Google Shape;993;p54"/>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4" name="Google Shape;994;p54"/>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5" name="Google Shape;995;p54"/>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996" name="Google Shape;996;p54"/>
          <p:cNvCxnSpPr/>
          <p:nvPr/>
        </p:nvCxnSpPr>
        <p:spPr>
          <a:xfrm rot="10800000" flipH="1">
            <a:off x="10079410" y="3129489"/>
            <a:ext cx="9813180" cy="7457022"/>
          </a:xfrm>
          <a:prstGeom prst="straightConnector1">
            <a:avLst/>
          </a:prstGeom>
          <a:noFill/>
          <a:ln w="63500" cap="flat" cmpd="sng">
            <a:solidFill>
              <a:srgbClr val="0076B9"/>
            </a:solidFill>
            <a:prstDash val="solid"/>
            <a:miter lim="400000"/>
            <a:headEnd type="none" w="sm" len="sm"/>
            <a:tailEnd type="none" w="sm" len="sm"/>
          </a:ln>
        </p:spPr>
      </p:cxnSp>
      <p:pic>
        <p:nvPicPr>
          <p:cNvPr id="997" name="Google Shape;997;p54"/>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998" name="Google Shape;998;p54"/>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cxnSp>
        <p:nvCxnSpPr>
          <p:cNvPr id="1003" name="Google Shape;1003;p55"/>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004" name="Google Shape;1004;p55"/>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grpSp>
        <p:nvGrpSpPr>
          <p:cNvPr id="1005" name="Google Shape;1005;p55"/>
          <p:cNvGrpSpPr/>
          <p:nvPr/>
        </p:nvGrpSpPr>
        <p:grpSpPr>
          <a:xfrm>
            <a:off x="1931458" y="5532886"/>
            <a:ext cx="20449492" cy="7188197"/>
            <a:chOff x="0" y="230529"/>
            <a:chExt cx="20449490" cy="7188195"/>
          </a:xfrm>
        </p:grpSpPr>
        <p:cxnSp>
          <p:nvCxnSpPr>
            <p:cNvPr id="1006" name="Google Shape;1006;p55"/>
            <p:cNvCxnSpPr/>
            <p:nvPr/>
          </p:nvCxnSpPr>
          <p:spPr>
            <a:xfrm>
              <a:off x="19179489" y="6148723"/>
              <a:ext cx="1270001" cy="1270001"/>
            </a:xfrm>
            <a:prstGeom prst="straightConnector1">
              <a:avLst/>
            </a:prstGeom>
            <a:noFill/>
            <a:ln>
              <a:noFill/>
            </a:ln>
          </p:spPr>
        </p:cxnSp>
        <p:sp>
          <p:nvSpPr>
            <p:cNvPr id="1007" name="Google Shape;1007;p55"/>
            <p:cNvSpPr/>
            <p:nvPr/>
          </p:nvSpPr>
          <p:spPr>
            <a:xfrm>
              <a:off x="0" y="230529"/>
              <a:ext cx="304525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220C"/>
                </a:buClr>
                <a:buSzPts val="2400"/>
                <a:buFont typeface="Helvetica Neue"/>
                <a:buNone/>
              </a:pPr>
              <a:r>
                <a:rPr lang="en-US" sz="2400" b="0" i="0" u="none" strike="noStrike" cap="none">
                  <a:solidFill>
                    <a:srgbClr val="EB220C"/>
                  </a:solidFill>
                  <a:latin typeface="Helvetica Neue"/>
                  <a:ea typeface="Helvetica Neue"/>
                  <a:cs typeface="Helvetica Neue"/>
                  <a:sym typeface="Helvetica Neue"/>
                </a:rPr>
                <a:t>Acidity  </a:t>
              </a:r>
              <a:r>
                <a:rPr lang="en-US" sz="2400" b="0" i="0" u="none" strike="noStrike" cap="none">
                  <a:solidFill>
                    <a:srgbClr val="000000"/>
                  </a:solidFill>
                  <a:latin typeface="Helvetica Neue"/>
                  <a:ea typeface="Helvetica Neue"/>
                  <a:cs typeface="Helvetica Neue"/>
                  <a:sym typeface="Helvetica Neue"/>
                </a:rPr>
                <a:t>on the x axis</a:t>
              </a:r>
              <a:endParaRPr/>
            </a:p>
          </p:txBody>
        </p:sp>
      </p:grpSp>
      <p:grpSp>
        <p:nvGrpSpPr>
          <p:cNvPr id="1008" name="Google Shape;1008;p55"/>
          <p:cNvGrpSpPr/>
          <p:nvPr/>
        </p:nvGrpSpPr>
        <p:grpSpPr>
          <a:xfrm>
            <a:off x="3401736" y="2425868"/>
            <a:ext cx="7065593" cy="3900278"/>
            <a:chOff x="1522628" y="323569"/>
            <a:chExt cx="7065592" cy="3900277"/>
          </a:xfrm>
        </p:grpSpPr>
        <p:cxnSp>
          <p:nvCxnSpPr>
            <p:cNvPr id="1009" name="Google Shape;1009;p55"/>
            <p:cNvCxnSpPr/>
            <p:nvPr/>
          </p:nvCxnSpPr>
          <p:spPr>
            <a:xfrm>
              <a:off x="7318219" y="323569"/>
              <a:ext cx="1270001" cy="1270001"/>
            </a:xfrm>
            <a:prstGeom prst="straightConnector1">
              <a:avLst/>
            </a:prstGeom>
            <a:noFill/>
            <a:ln>
              <a:noFill/>
            </a:ln>
          </p:spPr>
        </p:cxnSp>
        <p:cxnSp>
          <p:nvCxnSpPr>
            <p:cNvPr id="1010" name="Google Shape;1010;p55"/>
            <p:cNvCxnSpPr/>
            <p:nvPr/>
          </p:nvCxnSpPr>
          <p:spPr>
            <a:xfrm>
              <a:off x="1522628" y="2953845"/>
              <a:ext cx="1270001" cy="1270001"/>
            </a:xfrm>
            <a:prstGeom prst="straightConnector1">
              <a:avLst/>
            </a:prstGeom>
            <a:noFill/>
            <a:ln>
              <a:noFill/>
            </a:ln>
          </p:spPr>
        </p:cxnSp>
      </p:grpSp>
      <p:sp>
        <p:nvSpPr>
          <p:cNvPr id="1011" name="Google Shape;1011;p5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42</a:t>
            </a:fld>
            <a:endParaRPr/>
          </a:p>
        </p:txBody>
      </p:sp>
      <p:sp>
        <p:nvSpPr>
          <p:cNvPr id="1012" name="Google Shape;1012;p55"/>
          <p:cNvSpPr/>
          <p:nvPr/>
        </p:nvSpPr>
        <p:spPr>
          <a:xfrm>
            <a:off x="12446969" y="7406332"/>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3" name="Google Shape;1013;p55"/>
          <p:cNvSpPr/>
          <p:nvPr/>
        </p:nvSpPr>
        <p:spPr>
          <a:xfrm>
            <a:off x="15531810"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4" name="Google Shape;1014;p55"/>
          <p:cNvSpPr/>
          <p:nvPr/>
        </p:nvSpPr>
        <p:spPr>
          <a:xfrm>
            <a:off x="17756733"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015" name="Google Shape;1015;p55"/>
          <p:cNvCxnSpPr/>
          <p:nvPr/>
        </p:nvCxnSpPr>
        <p:spPr>
          <a:xfrm rot="10800000" flipH="1">
            <a:off x="10105585" y="4490619"/>
            <a:ext cx="12116633" cy="3425983"/>
          </a:xfrm>
          <a:prstGeom prst="straightConnector1">
            <a:avLst/>
          </a:prstGeom>
          <a:noFill/>
          <a:ln w="63500" cap="flat" cmpd="sng">
            <a:solidFill>
              <a:srgbClr val="0076B9"/>
            </a:solidFill>
            <a:prstDash val="solid"/>
            <a:miter lim="400000"/>
            <a:headEnd type="none" w="sm" len="sm"/>
            <a:tailEnd type="none" w="sm" len="sm"/>
          </a:ln>
        </p:spPr>
      </p:cxnSp>
      <p:sp>
        <p:nvSpPr>
          <p:cNvPr id="1016" name="Google Shape;1016;p55"/>
          <p:cNvSpPr/>
          <p:nvPr/>
        </p:nvSpPr>
        <p:spPr>
          <a:xfrm>
            <a:off x="13778045" y="6670700"/>
            <a:ext cx="374601"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7" name="Google Shape;1017;p55"/>
          <p:cNvSpPr/>
          <p:nvPr/>
        </p:nvSpPr>
        <p:spPr>
          <a:xfrm>
            <a:off x="14798699" y="6119851"/>
            <a:ext cx="374601"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8" name="Google Shape;1018;p55"/>
          <p:cNvSpPr/>
          <p:nvPr/>
        </p:nvSpPr>
        <p:spPr>
          <a:xfrm>
            <a:off x="16526481" y="611985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9" name="Google Shape;1019;p55"/>
          <p:cNvSpPr/>
          <p:nvPr/>
        </p:nvSpPr>
        <p:spPr>
          <a:xfrm>
            <a:off x="18123191" y="5203706"/>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0" name="Google Shape;1020;p55"/>
          <p:cNvSpPr/>
          <p:nvPr/>
        </p:nvSpPr>
        <p:spPr>
          <a:xfrm>
            <a:off x="19248741" y="5543988"/>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1" name="Google Shape;1021;p55"/>
          <p:cNvSpPr/>
          <p:nvPr/>
        </p:nvSpPr>
        <p:spPr>
          <a:xfrm>
            <a:off x="20374289" y="5203706"/>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2" name="Google Shape;1022;p55"/>
          <p:cNvSpPr/>
          <p:nvPr/>
        </p:nvSpPr>
        <p:spPr>
          <a:xfrm>
            <a:off x="21421312" y="5831920"/>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3" name="Google Shape;1023;p55"/>
          <p:cNvSpPr/>
          <p:nvPr/>
        </p:nvSpPr>
        <p:spPr>
          <a:xfrm>
            <a:off x="19876954" y="4523141"/>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4" name="Google Shape;1024;p55"/>
          <p:cNvSpPr/>
          <p:nvPr/>
        </p:nvSpPr>
        <p:spPr>
          <a:xfrm>
            <a:off x="11631648" y="6381607"/>
            <a:ext cx="374601"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5" name="Google Shape;1025;p55"/>
          <p:cNvSpPr/>
          <p:nvPr/>
        </p:nvSpPr>
        <p:spPr>
          <a:xfrm>
            <a:off x="11291366" y="7140699"/>
            <a:ext cx="374600"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6" name="Google Shape;1026;p55"/>
          <p:cNvSpPr/>
          <p:nvPr/>
        </p:nvSpPr>
        <p:spPr>
          <a:xfrm>
            <a:off x="10479923" y="7690385"/>
            <a:ext cx="374601" cy="374600"/>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7" name="Google Shape;1027;p55"/>
          <p:cNvSpPr txBox="1"/>
          <p:nvPr/>
        </p:nvSpPr>
        <p:spPr>
          <a:xfrm>
            <a:off x="8149621" y="11949967"/>
            <a:ext cx="9350325" cy="646921"/>
          </a:xfrm>
          <a:prstGeom prst="rect">
            <a:avLst/>
          </a:prstGeom>
          <a:noFill/>
          <a:ln>
            <a:noFill/>
          </a:ln>
        </p:spPr>
        <p:txBody>
          <a:bodyPr spcFirstLastPara="1" wrap="square" lIns="50800" tIns="50800" rIns="50800" bIns="50800" anchor="t" anchorCtr="0">
            <a:normAutofit fontScale="92500"/>
          </a:bodyPr>
          <a:lstStyle/>
          <a:p>
            <a:pPr marL="458215" marR="0" lvl="0" indent="-458215" algn="l" rtl="0">
              <a:lnSpc>
                <a:spcPct val="100000"/>
              </a:lnSpc>
              <a:spcBef>
                <a:spcPts val="0"/>
              </a:spcBef>
              <a:spcAft>
                <a:spcPts val="0"/>
              </a:spcAft>
              <a:buClr>
                <a:srgbClr val="000000"/>
              </a:buClr>
              <a:buSzPts val="4437"/>
              <a:buFont typeface="Helvetica Neue"/>
              <a:buChar char="■"/>
            </a:pPr>
            <a:r>
              <a:rPr lang="en-US" sz="3607" b="1" i="0" u="none" strike="noStrike" cap="none">
                <a:solidFill>
                  <a:srgbClr val="000000"/>
                </a:solidFill>
                <a:latin typeface="Helvetica Neue"/>
                <a:ea typeface="Helvetica Neue"/>
                <a:cs typeface="Helvetica Neue"/>
                <a:sym typeface="Helvetica Neue"/>
              </a:rPr>
              <a:t>use more data, get more accurate results</a:t>
            </a:r>
            <a:endParaRPr/>
          </a:p>
        </p:txBody>
      </p:sp>
      <p:pic>
        <p:nvPicPr>
          <p:cNvPr id="1028" name="Google Shape;1028;p55"/>
          <p:cNvPicPr preferRelativeResize="0"/>
          <p:nvPr/>
        </p:nvPicPr>
        <p:blipFill>
          <a:blip r:embed="rId3">
            <a:alphaModFix/>
          </a:blip>
          <a:stretch>
            <a:fillRect/>
          </a:stretch>
        </p:blipFill>
        <p:spPr>
          <a:xfrm>
            <a:off x="1940713" y="2079739"/>
            <a:ext cx="8065475" cy="3170837"/>
          </a:xfrm>
          <a:prstGeom prst="rect">
            <a:avLst/>
          </a:prstGeom>
          <a:noFill/>
          <a:ln>
            <a:noFill/>
          </a:ln>
        </p:spPr>
      </p:pic>
      <p:sp>
        <p:nvSpPr>
          <p:cNvPr id="1029" name="Google Shape;1029;p55"/>
          <p:cNvSpPr txBox="1"/>
          <p:nvPr/>
        </p:nvSpPr>
        <p:spPr>
          <a:xfrm>
            <a:off x="433525" y="420075"/>
            <a:ext cx="40026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more</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43</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3093948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293BB4-FFF8-3D08-A5CB-6BBFEA007B44}"/>
              </a:ext>
            </a:extLst>
          </p:cNvPr>
          <p:cNvPicPr>
            <a:picLocks noChangeAspect="1"/>
          </p:cNvPicPr>
          <p:nvPr/>
        </p:nvPicPr>
        <p:blipFill rotWithShape="1">
          <a:blip r:embed="rId3"/>
          <a:srcRect r="1234" b="33152"/>
          <a:stretch/>
        </p:blipFill>
        <p:spPr>
          <a:xfrm>
            <a:off x="1849582" y="4854387"/>
            <a:ext cx="9880479" cy="3781613"/>
          </a:xfrm>
          <a:prstGeom prst="rect">
            <a:avLst/>
          </a:prstGeom>
        </p:spPr>
      </p:pic>
      <p:pic>
        <p:nvPicPr>
          <p:cNvPr id="4" name="Picture 3">
            <a:extLst>
              <a:ext uri="{FF2B5EF4-FFF2-40B4-BE49-F238E27FC236}">
                <a16:creationId xmlns:a16="http://schemas.microsoft.com/office/drawing/2014/main" id="{BB8EDFD6-E384-30AF-5ABF-03E50E4D8996}"/>
              </a:ext>
            </a:extLst>
          </p:cNvPr>
          <p:cNvPicPr>
            <a:picLocks noChangeAspect="1"/>
          </p:cNvPicPr>
          <p:nvPr/>
        </p:nvPicPr>
        <p:blipFill>
          <a:blip r:embed="rId4"/>
          <a:stretch>
            <a:fillRect/>
          </a:stretch>
        </p:blipFill>
        <p:spPr>
          <a:xfrm>
            <a:off x="14144914" y="4854387"/>
            <a:ext cx="8389504" cy="3988219"/>
          </a:xfrm>
          <a:prstGeom prst="rect">
            <a:avLst/>
          </a:prstGeom>
        </p:spPr>
      </p:pic>
    </p:spTree>
    <p:extLst>
      <p:ext uri="{BB962C8B-B14F-4D97-AF65-F5344CB8AC3E}">
        <p14:creationId xmlns:p14="http://schemas.microsoft.com/office/powerpoint/2010/main" val="3175501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6A7844-241B-94E0-0C3D-1213F5821CCA}"/>
              </a:ext>
            </a:extLst>
          </p:cNvPr>
          <p:cNvPicPr>
            <a:picLocks noChangeAspect="1"/>
          </p:cNvPicPr>
          <p:nvPr/>
        </p:nvPicPr>
        <p:blipFill>
          <a:blip r:embed="rId3"/>
          <a:stretch>
            <a:fillRect/>
          </a:stretch>
        </p:blipFill>
        <p:spPr>
          <a:xfrm>
            <a:off x="13991359" y="4701240"/>
            <a:ext cx="7510896" cy="5468055"/>
          </a:xfrm>
          <a:prstGeom prst="rect">
            <a:avLst/>
          </a:prstGeom>
        </p:spPr>
      </p:pic>
      <p:pic>
        <p:nvPicPr>
          <p:cNvPr id="7" name="Picture 6">
            <a:extLst>
              <a:ext uri="{FF2B5EF4-FFF2-40B4-BE49-F238E27FC236}">
                <a16:creationId xmlns:a16="http://schemas.microsoft.com/office/drawing/2014/main" id="{B9053C8A-2E08-76DB-0FB1-639B7717C184}"/>
              </a:ext>
            </a:extLst>
          </p:cNvPr>
          <p:cNvPicPr>
            <a:picLocks noChangeAspect="1"/>
          </p:cNvPicPr>
          <p:nvPr/>
        </p:nvPicPr>
        <p:blipFill>
          <a:blip r:embed="rId4"/>
          <a:stretch>
            <a:fillRect/>
          </a:stretch>
        </p:blipFill>
        <p:spPr>
          <a:xfrm>
            <a:off x="3873500" y="4701240"/>
            <a:ext cx="7510896" cy="5732000"/>
          </a:xfrm>
          <a:prstGeom prst="rect">
            <a:avLst/>
          </a:prstGeom>
        </p:spPr>
      </p:pic>
    </p:spTree>
    <p:extLst>
      <p:ext uri="{BB962C8B-B14F-4D97-AF65-F5344CB8AC3E}">
        <p14:creationId xmlns:p14="http://schemas.microsoft.com/office/powerpoint/2010/main" val="2695906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46</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33869575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033"/>
        <p:cNvGrpSpPr/>
        <p:nvPr/>
      </p:nvGrpSpPr>
      <p:grpSpPr>
        <a:xfrm>
          <a:off x="0" y="0"/>
          <a:ext cx="0" cy="0"/>
          <a:chOff x="0" y="0"/>
          <a:chExt cx="0" cy="0"/>
        </a:xfrm>
      </p:grpSpPr>
      <p:sp>
        <p:nvSpPr>
          <p:cNvPr id="1034" name="Google Shape;1034;p56"/>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035" name="Google Shape;1035;p56"/>
          <p:cNvSpPr txBox="1"/>
          <p:nvPr/>
        </p:nvSpPr>
        <p:spPr>
          <a:xfrm>
            <a:off x="5265147" y="6484823"/>
            <a:ext cx="3210612" cy="746354"/>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0" i="0" u="none" strike="noStrike" cap="none">
                <a:solidFill>
                  <a:srgbClr val="000000"/>
                </a:solidFill>
                <a:latin typeface="Helvetica Neue"/>
                <a:ea typeface="Helvetica Neue"/>
                <a:cs typeface="Helvetica Neue"/>
                <a:sym typeface="Helvetica Neue"/>
              </a:rPr>
              <a:t>a reminder…</a:t>
            </a:r>
            <a:endParaRPr/>
          </a:p>
        </p:txBody>
      </p:sp>
      <p:grpSp>
        <p:nvGrpSpPr>
          <p:cNvPr id="1036" name="Google Shape;1036;p56"/>
          <p:cNvGrpSpPr/>
          <p:nvPr/>
        </p:nvGrpSpPr>
        <p:grpSpPr>
          <a:xfrm>
            <a:off x="10239930" y="4839023"/>
            <a:ext cx="8878924" cy="6620686"/>
            <a:chOff x="0" y="0"/>
            <a:chExt cx="8878923" cy="6620684"/>
          </a:xfrm>
        </p:grpSpPr>
        <p:sp>
          <p:nvSpPr>
            <p:cNvPr id="1037" name="Google Shape;1037;p56"/>
            <p:cNvSpPr txBox="1"/>
            <p:nvPr/>
          </p:nvSpPr>
          <p:spPr>
            <a:xfrm>
              <a:off x="452862" y="0"/>
              <a:ext cx="933832" cy="30561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300"/>
                <a:buFont typeface="Helvetica Neue"/>
                <a:buNone/>
              </a:pPr>
              <a:endParaRPr sz="4300" b="0" i="0" u="none" strike="noStrike" cap="none">
                <a:solidFill>
                  <a:srgbClr val="004D80"/>
                </a:solidFill>
                <a:latin typeface="Helvetica Neue"/>
                <a:ea typeface="Helvetica Neue"/>
                <a:cs typeface="Helvetica Neue"/>
                <a:sym typeface="Helvetica Neue"/>
              </a:endParaRPr>
            </a:p>
          </p:txBody>
        </p:sp>
        <p:pic>
          <p:nvPicPr>
            <p:cNvPr id="1038" name="Google Shape;1038;p56" descr="Line Line"/>
            <p:cNvPicPr preferRelativeResize="0"/>
            <p:nvPr/>
          </p:nvPicPr>
          <p:blipFill rotWithShape="1">
            <a:blip r:embed="rId3">
              <a:alphaModFix/>
            </a:blip>
            <a:srcRect/>
            <a:stretch/>
          </p:blipFill>
          <p:spPr>
            <a:xfrm>
              <a:off x="1821221" y="1372081"/>
              <a:ext cx="866803" cy="311994"/>
            </a:xfrm>
            <a:prstGeom prst="rect">
              <a:avLst/>
            </a:prstGeom>
            <a:noFill/>
            <a:ln>
              <a:noFill/>
            </a:ln>
          </p:spPr>
        </p:pic>
        <p:pic>
          <p:nvPicPr>
            <p:cNvPr id="1039" name="Google Shape;1039;p56" descr="Line Line"/>
            <p:cNvPicPr preferRelativeResize="0"/>
            <p:nvPr/>
          </p:nvPicPr>
          <p:blipFill rotWithShape="1">
            <a:blip r:embed="rId3">
              <a:alphaModFix/>
            </a:blip>
            <a:srcRect/>
            <a:stretch/>
          </p:blipFill>
          <p:spPr>
            <a:xfrm>
              <a:off x="6232157" y="1372081"/>
              <a:ext cx="866803" cy="311994"/>
            </a:xfrm>
            <a:prstGeom prst="rect">
              <a:avLst/>
            </a:prstGeom>
            <a:noFill/>
            <a:ln>
              <a:noFill/>
            </a:ln>
          </p:spPr>
        </p:pic>
        <p:sp>
          <p:nvSpPr>
            <p:cNvPr id="1040" name="Google Shape;1040;p56"/>
            <p:cNvSpPr/>
            <p:nvPr/>
          </p:nvSpPr>
          <p:spPr>
            <a:xfrm>
              <a:off x="3119392" y="893078"/>
              <a:ext cx="2640139" cy="1270001"/>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a:p>
          </p:txBody>
        </p:sp>
        <p:sp>
          <p:nvSpPr>
            <p:cNvPr id="1041" name="Google Shape;1041;p56"/>
            <p:cNvSpPr txBox="1"/>
            <p:nvPr/>
          </p:nvSpPr>
          <p:spPr>
            <a:xfrm>
              <a:off x="0" y="5784410"/>
              <a:ext cx="8878923" cy="836274"/>
            </a:xfrm>
            <a:prstGeom prst="rect">
              <a:avLst/>
            </a:prstGeom>
            <a:noFill/>
            <a:ln>
              <a:noFill/>
            </a:ln>
          </p:spPr>
          <p:txBody>
            <a:bodyPr spcFirstLastPara="1" wrap="square" lIns="50800" tIns="50800" rIns="50800" bIns="50800" anchor="ctr" anchorCtr="0">
              <a:normAutofit/>
            </a:bodyPr>
            <a:lstStyle/>
            <a:p>
              <a:pPr marL="0" marR="0" lvl="0" indent="0" algn="r" rtl="0">
                <a:lnSpc>
                  <a:spcPct val="80000"/>
                </a:lnSpc>
                <a:spcBef>
                  <a:spcPts val="0"/>
                </a:spcBef>
                <a:spcAft>
                  <a:spcPts val="0"/>
                </a:spcAft>
                <a:buClr>
                  <a:srgbClr val="000000"/>
                </a:buClr>
                <a:buSzPts val="4756"/>
                <a:buFont typeface="Helvetica Neue"/>
                <a:buNone/>
              </a:pPr>
              <a:r>
                <a:rPr lang="en-US" sz="4756" b="0" i="0" u="none" strike="noStrike" cap="none">
                  <a:solidFill>
                    <a:srgbClr val="000000"/>
                  </a:solidFill>
                  <a:latin typeface="Helvetica Neue"/>
                  <a:ea typeface="Helvetica Neue"/>
                  <a:cs typeface="Helvetica Neue"/>
                  <a:sym typeface="Helvetica Neue"/>
                </a:rPr>
                <a:t>models are                  functions</a:t>
              </a:r>
              <a:endParaRPr/>
            </a:p>
          </p:txBody>
        </p:sp>
        <p:sp>
          <p:nvSpPr>
            <p:cNvPr id="1042" name="Google Shape;1042;p56"/>
            <p:cNvSpPr txBox="1"/>
            <p:nvPr/>
          </p:nvSpPr>
          <p:spPr>
            <a:xfrm>
              <a:off x="3913254" y="6049786"/>
              <a:ext cx="2101310" cy="3817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400"/>
                <a:buFont typeface="Helvetica Neue"/>
                <a:buNone/>
              </a:pPr>
              <a:endParaRPr sz="4400" b="0" i="0" u="none" strike="noStrike" cap="none">
                <a:solidFill>
                  <a:srgbClr val="5E5E5E"/>
                </a:solidFill>
                <a:latin typeface="Helvetica Neue"/>
                <a:ea typeface="Helvetica Neue"/>
                <a:cs typeface="Helvetica Neue"/>
                <a:sym typeface="Helvetica Neue"/>
              </a:endParaRPr>
            </a:p>
          </p:txBody>
        </p:sp>
        <p:sp>
          <p:nvSpPr>
            <p:cNvPr id="1043" name="Google Shape;1043;p56"/>
            <p:cNvSpPr txBox="1"/>
            <p:nvPr/>
          </p:nvSpPr>
          <p:spPr>
            <a:xfrm>
              <a:off x="7492227" y="0"/>
              <a:ext cx="933832" cy="30561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300"/>
                <a:buFont typeface="Helvetica Neue"/>
                <a:buNone/>
              </a:pPr>
              <a:endParaRPr sz="4300" b="0" i="0" u="none" strike="noStrike" cap="none">
                <a:solidFill>
                  <a:srgbClr val="006C65"/>
                </a:solidFill>
                <a:latin typeface="Helvetica Neue"/>
                <a:ea typeface="Helvetica Neue"/>
                <a:cs typeface="Helvetica Neue"/>
                <a:sym typeface="Helvetica Neue"/>
              </a:endParaRPr>
            </a:p>
          </p:txBody>
        </p:sp>
      </p:grpSp>
      <p:pic>
        <p:nvPicPr>
          <p:cNvPr id="1044" name="Google Shape;1044;p56" descr="Line Line"/>
          <p:cNvPicPr preferRelativeResize="0"/>
          <p:nvPr/>
        </p:nvPicPr>
        <p:blipFill rotWithShape="1">
          <a:blip r:embed="rId4">
            <a:alphaModFix/>
          </a:blip>
          <a:srcRect/>
          <a:stretch/>
        </p:blipFill>
        <p:spPr>
          <a:xfrm rot="7532572">
            <a:off x="14710311" y="4399192"/>
            <a:ext cx="1324151" cy="405591"/>
          </a:xfrm>
          <a:prstGeom prst="rect">
            <a:avLst/>
          </a:prstGeom>
          <a:noFill/>
          <a:ln>
            <a:noFill/>
          </a:ln>
        </p:spPr>
      </p:pic>
      <p:sp>
        <p:nvSpPr>
          <p:cNvPr id="1045" name="Google Shape;1045;p56"/>
          <p:cNvSpPr txBox="1"/>
          <p:nvPr/>
        </p:nvSpPr>
        <p:spPr>
          <a:xfrm>
            <a:off x="14691306" y="3319259"/>
            <a:ext cx="2931720" cy="52308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that’s linear(ish)*</a:t>
            </a:r>
            <a:endParaRPr/>
          </a:p>
        </p:txBody>
      </p:sp>
      <p:sp>
        <p:nvSpPr>
          <p:cNvPr id="1046" name="Google Shape;1046;p56"/>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47</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050"/>
        <p:cNvGrpSpPr/>
        <p:nvPr/>
      </p:nvGrpSpPr>
      <p:grpSpPr>
        <a:xfrm>
          <a:off x="0" y="0"/>
          <a:ext cx="0" cy="0"/>
          <a:chOff x="0" y="0"/>
          <a:chExt cx="0" cy="0"/>
        </a:xfrm>
      </p:grpSpPr>
      <p:sp>
        <p:nvSpPr>
          <p:cNvPr id="1051" name="Google Shape;1051;p57"/>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052" name="Google Shape;1052;p57"/>
          <p:cNvSpPr txBox="1"/>
          <p:nvPr/>
        </p:nvSpPr>
        <p:spPr>
          <a:xfrm>
            <a:off x="2753306" y="6491086"/>
            <a:ext cx="4445401" cy="73382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4200"/>
              <a:buFont typeface="Helvetica Neue"/>
              <a:buNone/>
            </a:pPr>
            <a:r>
              <a:rPr lang="en-US" sz="4200" b="1" i="0" u="none" strike="noStrike" cap="none">
                <a:solidFill>
                  <a:srgbClr val="EF7001"/>
                </a:solidFill>
                <a:latin typeface="Helvetica Neue"/>
                <a:ea typeface="Helvetica Neue"/>
                <a:cs typeface="Helvetica Neue"/>
                <a:sym typeface="Helvetica Neue"/>
              </a:rPr>
              <a:t>that’s linear(ish)*</a:t>
            </a:r>
            <a:endParaRPr/>
          </a:p>
        </p:txBody>
      </p:sp>
      <p:cxnSp>
        <p:nvCxnSpPr>
          <p:cNvPr id="1053" name="Google Shape;1053;p57"/>
          <p:cNvCxnSpPr/>
          <p:nvPr/>
        </p:nvCxnSpPr>
        <p:spPr>
          <a:xfrm rot="10800000" flipH="1">
            <a:off x="10079410" y="3129489"/>
            <a:ext cx="9813180" cy="7457022"/>
          </a:xfrm>
          <a:prstGeom prst="straightConnector1">
            <a:avLst/>
          </a:prstGeom>
          <a:noFill/>
          <a:ln w="38100" cap="flat" cmpd="sng">
            <a:solidFill>
              <a:srgbClr val="929292"/>
            </a:solidFill>
            <a:prstDash val="solid"/>
            <a:miter lim="400000"/>
            <a:headEnd type="none" w="sm" len="sm"/>
            <a:tailEnd type="none" w="sm" len="sm"/>
          </a:ln>
        </p:spPr>
      </p:cxnSp>
      <p:cxnSp>
        <p:nvCxnSpPr>
          <p:cNvPr id="1054" name="Google Shape;1054;p57"/>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055" name="Google Shape;1055;p57"/>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056" name="Google Shape;1056;p57"/>
          <p:cNvSpPr txBox="1"/>
          <p:nvPr/>
        </p:nvSpPr>
        <p:spPr>
          <a:xfrm>
            <a:off x="20675697" y="11194376"/>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057" name="Google Shape;1057;p57"/>
          <p:cNvSpPr txBox="1"/>
          <p:nvPr/>
        </p:nvSpPr>
        <p:spPr>
          <a:xfrm>
            <a:off x="8805892" y="2038285"/>
            <a:ext cx="1096976"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058" name="Google Shape;1058;p57"/>
          <p:cNvSpPr/>
          <p:nvPr/>
        </p:nvSpPr>
        <p:spPr>
          <a:xfrm>
            <a:off x="11269536" y="3784600"/>
            <a:ext cx="9904315" cy="5759550"/>
          </a:xfrm>
          <a:prstGeom prst="roundRect">
            <a:avLst>
              <a:gd name="adj" fmla="val 15000"/>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59" name="Google Shape;1059;p57"/>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48</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58"/>
                                        </p:tgtEl>
                                        <p:attrNameLst>
                                          <p:attrName>style.visibility</p:attrName>
                                        </p:attrNameLst>
                                      </p:cBhvr>
                                      <p:to>
                                        <p:strVal val="visible"/>
                                      </p:to>
                                    </p:set>
                                    <p:animEffect transition="in" filter="fade">
                                      <p:cBhvr>
                                        <p:cTn id="15" dur="300"/>
                                        <p:tgtEl>
                                          <p:spTgt spid="1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063"/>
        <p:cNvGrpSpPr/>
        <p:nvPr/>
      </p:nvGrpSpPr>
      <p:grpSpPr>
        <a:xfrm>
          <a:off x="0" y="0"/>
          <a:ext cx="0" cy="0"/>
          <a:chOff x="0" y="0"/>
          <a:chExt cx="0" cy="0"/>
        </a:xfrm>
      </p:grpSpPr>
      <p:sp>
        <p:nvSpPr>
          <p:cNvPr id="1064" name="Google Shape;1064;p58"/>
          <p:cNvSpPr/>
          <p:nvPr/>
        </p:nvSpPr>
        <p:spPr>
          <a:xfrm>
            <a:off x="11269536" y="3784600"/>
            <a:ext cx="7432928" cy="5759550"/>
          </a:xfrm>
          <a:prstGeom prst="roundRect">
            <a:avLst>
              <a:gd name="adj" fmla="val 15000"/>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65" name="Google Shape;1065;p58"/>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cxnSp>
        <p:nvCxnSpPr>
          <p:cNvPr id="1066" name="Google Shape;1066;p58"/>
          <p:cNvCxnSpPr/>
          <p:nvPr/>
        </p:nvCxnSpPr>
        <p:spPr>
          <a:xfrm rot="10800000" flipH="1">
            <a:off x="10079410" y="3129489"/>
            <a:ext cx="9813180" cy="7457022"/>
          </a:xfrm>
          <a:prstGeom prst="straightConnector1">
            <a:avLst/>
          </a:prstGeom>
          <a:noFill/>
          <a:ln w="38100" cap="flat" cmpd="sng">
            <a:solidFill>
              <a:srgbClr val="929292"/>
            </a:solidFill>
            <a:prstDash val="solid"/>
            <a:miter lim="400000"/>
            <a:headEnd type="none" w="sm" len="sm"/>
            <a:tailEnd type="none" w="sm" len="sm"/>
          </a:ln>
        </p:spPr>
      </p:cxnSp>
      <p:cxnSp>
        <p:nvCxnSpPr>
          <p:cNvPr id="1067" name="Google Shape;1067;p58"/>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068" name="Google Shape;1068;p58"/>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069" name="Google Shape;1069;p58"/>
          <p:cNvSpPr txBox="1"/>
          <p:nvPr/>
        </p:nvSpPr>
        <p:spPr>
          <a:xfrm>
            <a:off x="20675697" y="11194376"/>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070" name="Google Shape;1070;p58"/>
          <p:cNvSpPr txBox="1"/>
          <p:nvPr/>
        </p:nvSpPr>
        <p:spPr>
          <a:xfrm>
            <a:off x="8805892" y="2038285"/>
            <a:ext cx="1096976"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071" name="Google Shape;1071;p58"/>
          <p:cNvSpPr/>
          <p:nvPr/>
        </p:nvSpPr>
        <p:spPr>
          <a:xfrm>
            <a:off x="14758406" y="4531230"/>
            <a:ext cx="286830" cy="2868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72" name="Google Shape;1072;p58"/>
          <p:cNvSpPr/>
          <p:nvPr/>
        </p:nvSpPr>
        <p:spPr>
          <a:xfrm>
            <a:off x="17119995" y="6714585"/>
            <a:ext cx="286830" cy="2868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73" name="Google Shape;1073;p58"/>
          <p:cNvSpPr/>
          <p:nvPr/>
        </p:nvSpPr>
        <p:spPr>
          <a:xfrm>
            <a:off x="12708726" y="7516634"/>
            <a:ext cx="286830" cy="2868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74" name="Google Shape;1074;p58"/>
          <p:cNvSpPr txBox="1"/>
          <p:nvPr/>
        </p:nvSpPr>
        <p:spPr>
          <a:xfrm>
            <a:off x="12297146" y="2443551"/>
            <a:ext cx="607730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0" i="0" u="none" strike="noStrike" cap="none">
                <a:solidFill>
                  <a:srgbClr val="EF7001"/>
                </a:solidFill>
                <a:latin typeface="Helvetica Neue"/>
                <a:ea typeface="Helvetica Neue"/>
                <a:cs typeface="Helvetica Neue"/>
                <a:sym typeface="Helvetica Neue"/>
              </a:rPr>
              <a:t>??? </a:t>
            </a:r>
            <a:r>
              <a:rPr lang="en-US" sz="3000" b="1" i="0" u="none" strike="noStrike" cap="none">
                <a:solidFill>
                  <a:srgbClr val="EF7001"/>
                </a:solidFill>
                <a:latin typeface="Helvetica Neue"/>
                <a:ea typeface="Helvetica Neue"/>
                <a:cs typeface="Helvetica Neue"/>
                <a:sym typeface="Helvetica Neue"/>
              </a:rPr>
              <a:t>still</a:t>
            </a:r>
            <a:r>
              <a:rPr lang="en-US" sz="3000" b="0" i="0" u="none" strike="noStrike" cap="none">
                <a:solidFill>
                  <a:srgbClr val="EF7001"/>
                </a:solidFill>
                <a:latin typeface="Helvetica Neue"/>
                <a:ea typeface="Helvetica Neue"/>
                <a:cs typeface="Helvetica Neue"/>
                <a:sym typeface="Helvetica Neue"/>
              </a:rPr>
              <a:t> </a:t>
            </a:r>
            <a:r>
              <a:rPr lang="en-US" sz="3000" b="1" i="0" u="none" strike="noStrike" cap="none">
                <a:solidFill>
                  <a:srgbClr val="EF7001"/>
                </a:solidFill>
                <a:latin typeface="Helvetica Neue"/>
                <a:ea typeface="Helvetica Neue"/>
                <a:cs typeface="Helvetica Neue"/>
                <a:sym typeface="Helvetica Neue"/>
              </a:rPr>
              <a:t>not super well described</a:t>
            </a:r>
            <a:endParaRPr/>
          </a:p>
        </p:txBody>
      </p:sp>
      <p:sp>
        <p:nvSpPr>
          <p:cNvPr id="1075" name="Google Shape;1075;p58"/>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49</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4"/>
          <p:cNvSpPr txBox="1"/>
          <p:nvPr/>
        </p:nvSpPr>
        <p:spPr>
          <a:xfrm>
            <a:off x="10078975" y="6826100"/>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a:p>
        </p:txBody>
      </p:sp>
      <p:sp>
        <p:nvSpPr>
          <p:cNvPr id="682" name="Google Shape;682;p34"/>
          <p:cNvSpPr txBox="1"/>
          <p:nvPr/>
        </p:nvSpPr>
        <p:spPr>
          <a:xfrm>
            <a:off x="9143525" y="7560050"/>
            <a:ext cx="114816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a:p>
        </p:txBody>
      </p:sp>
      <p:pic>
        <p:nvPicPr>
          <p:cNvPr id="683" name="Google Shape;683;p34" descr="Image"/>
          <p:cNvPicPr preferRelativeResize="0"/>
          <p:nvPr/>
        </p:nvPicPr>
        <p:blipFill rotWithShape="1">
          <a:blip r:embed="rId3">
            <a:alphaModFix/>
          </a:blip>
          <a:srcRect/>
          <a:stretch/>
        </p:blipFill>
        <p:spPr>
          <a:xfrm>
            <a:off x="4876892" y="3048093"/>
            <a:ext cx="3643808" cy="7619814"/>
          </a:xfrm>
          <a:prstGeom prst="rect">
            <a:avLst/>
          </a:prstGeom>
          <a:noFill/>
          <a:ln>
            <a:noFill/>
          </a:ln>
        </p:spPr>
      </p:pic>
      <p:sp>
        <p:nvSpPr>
          <p:cNvPr id="684" name="Google Shape;684;p3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a:t>
            </a:fld>
            <a:endParaRPr/>
          </a:p>
        </p:txBody>
      </p:sp>
      <p:sp>
        <p:nvSpPr>
          <p:cNvPr id="685" name="Google Shape;685;p34"/>
          <p:cNvSpPr txBox="1"/>
          <p:nvPr/>
        </p:nvSpPr>
        <p:spPr>
          <a:xfrm>
            <a:off x="4334050" y="11733600"/>
            <a:ext cx="17787000" cy="795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4500"/>
              <a:buFont typeface="Helvetica Neue"/>
              <a:buNone/>
            </a:pPr>
            <a:r>
              <a:rPr lang="en-US" sz="4500" b="0" i="0" u="none" strike="noStrike" cap="none">
                <a:solidFill>
                  <a:srgbClr val="5E5E5E"/>
                </a:solidFill>
                <a:latin typeface="Helvetica Neue"/>
                <a:ea typeface="Helvetica Neue"/>
                <a:cs typeface="Helvetica Neue"/>
                <a:sym typeface="Helvetica Neue"/>
              </a:rPr>
              <a:t>Q: If my model predicts with 99.99% accuracy, is it good enough?</a:t>
            </a:r>
            <a:endParaRPr/>
          </a:p>
        </p:txBody>
      </p:sp>
    </p:spTree>
    <p:extLst>
      <p:ext uri="{BB962C8B-B14F-4D97-AF65-F5344CB8AC3E}">
        <p14:creationId xmlns:p14="http://schemas.microsoft.com/office/powerpoint/2010/main" val="25798805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079"/>
        <p:cNvGrpSpPr/>
        <p:nvPr/>
      </p:nvGrpSpPr>
      <p:grpSpPr>
        <a:xfrm>
          <a:off x="0" y="0"/>
          <a:ext cx="0" cy="0"/>
          <a:chOff x="0" y="0"/>
          <a:chExt cx="0" cy="0"/>
        </a:xfrm>
      </p:grpSpPr>
      <p:sp>
        <p:nvSpPr>
          <p:cNvPr id="1080" name="Google Shape;1080;p59"/>
          <p:cNvSpPr/>
          <p:nvPr/>
        </p:nvSpPr>
        <p:spPr>
          <a:xfrm rot="-2275853">
            <a:off x="10151576" y="4276650"/>
            <a:ext cx="9900066" cy="4188044"/>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81" name="Google Shape;1081;p59"/>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cxnSp>
        <p:nvCxnSpPr>
          <p:cNvPr id="1082" name="Google Shape;1082;p59"/>
          <p:cNvCxnSpPr/>
          <p:nvPr/>
        </p:nvCxnSpPr>
        <p:spPr>
          <a:xfrm rot="10800000" flipH="1">
            <a:off x="10079410" y="3129489"/>
            <a:ext cx="9813180" cy="7457022"/>
          </a:xfrm>
          <a:prstGeom prst="straightConnector1">
            <a:avLst/>
          </a:prstGeom>
          <a:noFill/>
          <a:ln w="38100" cap="flat" cmpd="sng">
            <a:solidFill>
              <a:srgbClr val="929292"/>
            </a:solidFill>
            <a:prstDash val="solid"/>
            <a:miter lim="400000"/>
            <a:headEnd type="none" w="sm" len="sm"/>
            <a:tailEnd type="none" w="sm" len="sm"/>
          </a:ln>
        </p:spPr>
      </p:cxnSp>
      <p:cxnSp>
        <p:nvCxnSpPr>
          <p:cNvPr id="1083" name="Google Shape;1083;p59"/>
          <p:cNvCxnSpPr/>
          <p:nvPr/>
        </p:nvCxnSpPr>
        <p:spPr>
          <a:xfrm rot="10800000" flipH="1">
            <a:off x="10083109"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084" name="Google Shape;1084;p59"/>
          <p:cNvCxnSpPr/>
          <p:nvPr/>
        </p:nvCxnSpPr>
        <p:spPr>
          <a:xfrm rot="10800000">
            <a:off x="9202657"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085" name="Google Shape;1085;p59"/>
          <p:cNvSpPr txBox="1"/>
          <p:nvPr/>
        </p:nvSpPr>
        <p:spPr>
          <a:xfrm>
            <a:off x="20675697" y="11194376"/>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086" name="Google Shape;1086;p59"/>
          <p:cNvSpPr txBox="1"/>
          <p:nvPr/>
        </p:nvSpPr>
        <p:spPr>
          <a:xfrm>
            <a:off x="8805892" y="2038285"/>
            <a:ext cx="1096976"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087" name="Google Shape;1087;p59"/>
          <p:cNvSpPr/>
          <p:nvPr/>
        </p:nvSpPr>
        <p:spPr>
          <a:xfrm>
            <a:off x="14602452" y="6714585"/>
            <a:ext cx="286830" cy="2868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88" name="Google Shape;1088;p59"/>
          <p:cNvSpPr/>
          <p:nvPr/>
        </p:nvSpPr>
        <p:spPr>
          <a:xfrm>
            <a:off x="14758406" y="4531230"/>
            <a:ext cx="286830" cy="2868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89" name="Google Shape;1089;p59"/>
          <p:cNvSpPr/>
          <p:nvPr/>
        </p:nvSpPr>
        <p:spPr>
          <a:xfrm>
            <a:off x="17119995" y="6714585"/>
            <a:ext cx="286830" cy="2868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0" name="Google Shape;1090;p59"/>
          <p:cNvSpPr/>
          <p:nvPr/>
        </p:nvSpPr>
        <p:spPr>
          <a:xfrm>
            <a:off x="11639328" y="8942499"/>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1" name="Google Shape;1091;p59"/>
          <p:cNvSpPr/>
          <p:nvPr/>
        </p:nvSpPr>
        <p:spPr>
          <a:xfrm>
            <a:off x="12708726" y="7516634"/>
            <a:ext cx="286830" cy="2868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2" name="Google Shape;1092;p59"/>
          <p:cNvSpPr/>
          <p:nvPr/>
        </p:nvSpPr>
        <p:spPr>
          <a:xfrm>
            <a:off x="16897204" y="3550949"/>
            <a:ext cx="286830" cy="2868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3" name="Google Shape;1093;p59"/>
          <p:cNvSpPr/>
          <p:nvPr/>
        </p:nvSpPr>
        <p:spPr>
          <a:xfrm>
            <a:off x="18679534" y="4107927"/>
            <a:ext cx="286830" cy="2868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4" name="Google Shape;1094;p59"/>
          <p:cNvSpPr txBox="1"/>
          <p:nvPr/>
        </p:nvSpPr>
        <p:spPr>
          <a:xfrm>
            <a:off x="18062947" y="9250751"/>
            <a:ext cx="2693721"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much better!</a:t>
            </a:r>
            <a:endParaRPr/>
          </a:p>
        </p:txBody>
      </p:sp>
      <p:grpSp>
        <p:nvGrpSpPr>
          <p:cNvPr id="1095" name="Google Shape;1095;p59"/>
          <p:cNvGrpSpPr/>
          <p:nvPr/>
        </p:nvGrpSpPr>
        <p:grpSpPr>
          <a:xfrm>
            <a:off x="3645945" y="2566852"/>
            <a:ext cx="4267029" cy="8582297"/>
            <a:chOff x="0" y="0"/>
            <a:chExt cx="4267027" cy="8582296"/>
          </a:xfrm>
        </p:grpSpPr>
        <p:pic>
          <p:nvPicPr>
            <p:cNvPr id="1096" name="Google Shape;1096;p59" descr="Image"/>
            <p:cNvPicPr preferRelativeResize="0"/>
            <p:nvPr/>
          </p:nvPicPr>
          <p:blipFill rotWithShape="1">
            <a:blip r:embed="rId3">
              <a:alphaModFix/>
            </a:blip>
            <a:srcRect/>
            <a:stretch/>
          </p:blipFill>
          <p:spPr>
            <a:xfrm>
              <a:off x="1462539" y="2374219"/>
              <a:ext cx="1699170" cy="6208077"/>
            </a:xfrm>
            <a:prstGeom prst="rect">
              <a:avLst/>
            </a:prstGeom>
            <a:noFill/>
            <a:ln>
              <a:noFill/>
            </a:ln>
          </p:spPr>
        </p:pic>
        <p:sp>
          <p:nvSpPr>
            <p:cNvPr id="1097" name="Google Shape;1097;p59"/>
            <p:cNvSpPr txBox="1"/>
            <p:nvPr/>
          </p:nvSpPr>
          <p:spPr>
            <a:xfrm>
              <a:off x="0" y="0"/>
              <a:ext cx="4267027" cy="195460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Comic Sans MS"/>
                <a:buNone/>
              </a:pPr>
              <a:r>
                <a:rPr lang="en-US" sz="4000" b="0" i="0" u="none" strike="noStrike" cap="none">
                  <a:solidFill>
                    <a:srgbClr val="000000"/>
                  </a:solidFill>
                  <a:latin typeface="Comic Sans MS"/>
                  <a:ea typeface="Comic Sans MS"/>
                  <a:cs typeface="Comic Sans MS"/>
                  <a:sym typeface="Comic Sans MS"/>
                </a:rPr>
                <a:t>But, can we formalize it?</a:t>
              </a:r>
              <a:endParaRPr/>
            </a:p>
          </p:txBody>
        </p:sp>
      </p:grpSp>
      <p:sp>
        <p:nvSpPr>
          <p:cNvPr id="1098" name="Google Shape;1098;p59"/>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50</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102"/>
        <p:cNvGrpSpPr/>
        <p:nvPr/>
      </p:nvGrpSpPr>
      <p:grpSpPr>
        <a:xfrm>
          <a:off x="0" y="0"/>
          <a:ext cx="0" cy="0"/>
          <a:chOff x="0" y="0"/>
          <a:chExt cx="0" cy="0"/>
        </a:xfrm>
      </p:grpSpPr>
      <p:sp>
        <p:nvSpPr>
          <p:cNvPr id="1103" name="Google Shape;1103;p60"/>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104" name="Google Shape;1104;p60"/>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105" name="Google Shape;1105;p60"/>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106" name="Google Shape;1106;p60"/>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107" name="Google Shape;1107;p60"/>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108" name="Google Shape;1108;p60"/>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109" name="Google Shape;1109;p60"/>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110" name="Google Shape;1110;p60"/>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1" name="Google Shape;1111;p60"/>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2" name="Google Shape;1112;p60"/>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3" name="Google Shape;1113;p60"/>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4" name="Google Shape;1114;p60"/>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5" name="Google Shape;1115;p60"/>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6" name="Google Shape;1116;p60"/>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117" name="Google Shape;1117;p60"/>
          <p:cNvGrpSpPr/>
          <p:nvPr/>
        </p:nvGrpSpPr>
        <p:grpSpPr>
          <a:xfrm>
            <a:off x="8479645" y="8224068"/>
            <a:ext cx="3268029" cy="1197661"/>
            <a:chOff x="-92587" y="-1"/>
            <a:chExt cx="3268028" cy="1197660"/>
          </a:xfrm>
        </p:grpSpPr>
        <p:pic>
          <p:nvPicPr>
            <p:cNvPr id="1118" name="Google Shape;1118;p60" descr="Line Line"/>
            <p:cNvPicPr preferRelativeResize="0"/>
            <p:nvPr/>
          </p:nvPicPr>
          <p:blipFill rotWithShape="1">
            <a:blip r:embed="rId3">
              <a:alphaModFix/>
            </a:blip>
            <a:srcRect/>
            <a:stretch/>
          </p:blipFill>
          <p:spPr>
            <a:xfrm rot="-10096943">
              <a:off x="-61744" y="197909"/>
              <a:ext cx="1448668" cy="452391"/>
            </a:xfrm>
            <a:prstGeom prst="rect">
              <a:avLst/>
            </a:prstGeom>
            <a:noFill/>
            <a:ln>
              <a:noFill/>
            </a:ln>
          </p:spPr>
        </p:pic>
        <p:sp>
          <p:nvSpPr>
            <p:cNvPr id="1119" name="Google Shape;1119;p60"/>
            <p:cNvSpPr txBox="1"/>
            <p:nvPr/>
          </p:nvSpPr>
          <p:spPr>
            <a:xfrm>
              <a:off x="1185670" y="-1"/>
              <a:ext cx="1989771" cy="11976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400"/>
                <a:buFont typeface="Helvetica Neue"/>
                <a:buNone/>
              </a:pPr>
              <a:r>
                <a:rPr lang="en-US" sz="2400" b="1" i="0" u="none" strike="noStrike" cap="none">
                  <a:solidFill>
                    <a:srgbClr val="EF7001"/>
                  </a:solidFill>
                  <a:latin typeface="Helvetica Neue"/>
                  <a:ea typeface="Helvetica Neue"/>
                  <a:cs typeface="Helvetica Neue"/>
                  <a:sym typeface="Helvetica Neue"/>
                </a:rPr>
                <a:t>kind of a random variable!</a:t>
              </a:r>
              <a:endParaRPr/>
            </a:p>
          </p:txBody>
        </p:sp>
      </p:grpSp>
      <p:sp>
        <p:nvSpPr>
          <p:cNvPr id="1120" name="Google Shape;1120;p60"/>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124"/>
        <p:cNvGrpSpPr/>
        <p:nvPr/>
      </p:nvGrpSpPr>
      <p:grpSpPr>
        <a:xfrm>
          <a:off x="0" y="0"/>
          <a:ext cx="0" cy="0"/>
          <a:chOff x="0" y="0"/>
          <a:chExt cx="0" cy="0"/>
        </a:xfrm>
      </p:grpSpPr>
      <p:sp>
        <p:nvSpPr>
          <p:cNvPr id="1125" name="Google Shape;1125;p61"/>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126" name="Google Shape;1126;p61"/>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127" name="Google Shape;1127;p61"/>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128" name="Google Shape;1128;p61"/>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129" name="Google Shape;1129;p61"/>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130" name="Google Shape;1130;p61"/>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131" name="Google Shape;1131;p61"/>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132" name="Google Shape;1132;p61"/>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3" name="Google Shape;1133;p61"/>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4" name="Google Shape;1134;p61"/>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5" name="Google Shape;1135;p61"/>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6" name="Google Shape;1136;p61"/>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7" name="Google Shape;1137;p61"/>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8" name="Google Shape;1138;p61"/>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9" name="Google Shape;1139;p61"/>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140" name="Google Shape;1140;p61"/>
          <p:cNvGrpSpPr/>
          <p:nvPr/>
        </p:nvGrpSpPr>
        <p:grpSpPr>
          <a:xfrm>
            <a:off x="10978349" y="1985437"/>
            <a:ext cx="936629" cy="1787955"/>
            <a:chOff x="-207206" y="0"/>
            <a:chExt cx="936628" cy="1787954"/>
          </a:xfrm>
        </p:grpSpPr>
        <p:sp>
          <p:nvSpPr>
            <p:cNvPr id="1141" name="Google Shape;1141;p61"/>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142" name="Google Shape;1142;p61"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sp>
        <p:nvSpPr>
          <p:cNvPr id="1143" name="Google Shape;1143;p61"/>
          <p:cNvSpPr txBox="1"/>
          <p:nvPr/>
        </p:nvSpPr>
        <p:spPr>
          <a:xfrm>
            <a:off x="16031483" y="6063759"/>
            <a:ext cx="5657683" cy="813240"/>
          </a:xfrm>
          <a:prstGeom prst="rect">
            <a:avLst/>
          </a:prstGeom>
          <a:noFill/>
          <a:ln>
            <a:noFill/>
          </a:ln>
        </p:spPr>
        <p:txBody>
          <a:bodyPr spcFirstLastPara="1" wrap="square" lIns="50800" tIns="50800" rIns="50800" bIns="50800" anchor="ctr" anchorCtr="0">
            <a:noAutofit/>
          </a:bodyPr>
          <a:lstStyle/>
          <a:p>
            <a:pPr marL="0" marR="0" lvl="0" indent="0" algn="l" rtl="0">
              <a:lnSpc>
                <a:spcPct val="110000"/>
              </a:lnSpc>
              <a:spcBef>
                <a:spcPts val="0"/>
              </a:spcBef>
              <a:spcAft>
                <a:spcPts val="0"/>
              </a:spcAft>
              <a:buClr>
                <a:srgbClr val="EF7001"/>
              </a:buClr>
              <a:buSzPts val="4200"/>
              <a:buFont typeface="Helvetica Neue"/>
              <a:buNone/>
            </a:pPr>
            <a:r>
              <a:rPr lang="en-US" sz="4200" b="1" i="0" u="none" strike="noStrike" cap="none">
                <a:solidFill>
                  <a:srgbClr val="EF7001"/>
                </a:solidFill>
                <a:latin typeface="Helvetica Neue"/>
                <a:ea typeface="Helvetica Neue"/>
                <a:cs typeface="Helvetica Neue"/>
                <a:sym typeface="Helvetica Neue"/>
              </a:rPr>
              <a:t>wait… this is a t-test!</a:t>
            </a:r>
            <a:endParaRPr/>
          </a:p>
        </p:txBody>
      </p:sp>
      <p:sp>
        <p:nvSpPr>
          <p:cNvPr id="1144" name="Google Shape;1144;p61"/>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52</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48"/>
        <p:cNvGrpSpPr/>
        <p:nvPr/>
      </p:nvGrpSpPr>
      <p:grpSpPr>
        <a:xfrm>
          <a:off x="0" y="0"/>
          <a:ext cx="0" cy="0"/>
          <a:chOff x="0" y="0"/>
          <a:chExt cx="0" cy="0"/>
        </a:xfrm>
      </p:grpSpPr>
      <p:sp>
        <p:nvSpPr>
          <p:cNvPr id="1149" name="Google Shape;1149;p62"/>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150" name="Google Shape;1150;p62"/>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151" name="Google Shape;1151;p62"/>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152" name="Google Shape;1152;p62"/>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153" name="Google Shape;1153;p62"/>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154" name="Google Shape;1154;p62"/>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155" name="Google Shape;1155;p62"/>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156" name="Google Shape;1156;p62"/>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7" name="Google Shape;1157;p62"/>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8" name="Google Shape;1158;p62"/>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9" name="Google Shape;1159;p62"/>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0" name="Google Shape;1160;p62"/>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1" name="Google Shape;1161;p62"/>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2" name="Google Shape;1162;p62"/>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3" name="Google Shape;1163;p62"/>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164" name="Google Shape;1164;p62"/>
          <p:cNvGrpSpPr/>
          <p:nvPr/>
        </p:nvGrpSpPr>
        <p:grpSpPr>
          <a:xfrm>
            <a:off x="10978349" y="1985437"/>
            <a:ext cx="936629" cy="1787955"/>
            <a:chOff x="-207206" y="0"/>
            <a:chExt cx="936628" cy="1787954"/>
          </a:xfrm>
        </p:grpSpPr>
        <p:sp>
          <p:nvSpPr>
            <p:cNvPr id="1165" name="Google Shape;1165;p62"/>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166" name="Google Shape;1166;p62"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pic>
        <p:nvPicPr>
          <p:cNvPr id="1167" name="Google Shape;1167;p62" descr="Image"/>
          <p:cNvPicPr preferRelativeResize="0"/>
          <p:nvPr/>
        </p:nvPicPr>
        <p:blipFill rotWithShape="1">
          <a:blip r:embed="rId4">
            <a:alphaModFix/>
          </a:blip>
          <a:srcRect/>
          <a:stretch/>
        </p:blipFill>
        <p:spPr>
          <a:xfrm>
            <a:off x="13816076" y="3007124"/>
            <a:ext cx="9589747" cy="7671798"/>
          </a:xfrm>
          <a:prstGeom prst="rect">
            <a:avLst/>
          </a:prstGeom>
          <a:noFill/>
          <a:ln>
            <a:noFill/>
          </a:ln>
        </p:spPr>
      </p:pic>
      <p:pic>
        <p:nvPicPr>
          <p:cNvPr id="1168" name="Google Shape;1168;p62" descr="Line Line"/>
          <p:cNvPicPr preferRelativeResize="0"/>
          <p:nvPr/>
        </p:nvPicPr>
        <p:blipFill rotWithShape="1">
          <a:blip r:embed="rId5">
            <a:alphaModFix/>
          </a:blip>
          <a:srcRect/>
          <a:stretch/>
        </p:blipFill>
        <p:spPr>
          <a:xfrm>
            <a:off x="17139752" y="8939520"/>
            <a:ext cx="4119005" cy="406936"/>
          </a:xfrm>
          <a:prstGeom prst="rect">
            <a:avLst/>
          </a:prstGeom>
          <a:noFill/>
          <a:ln>
            <a:noFill/>
          </a:ln>
        </p:spPr>
      </p:pic>
      <p:pic>
        <p:nvPicPr>
          <p:cNvPr id="1169" name="Google Shape;1169;p62" descr="Line Line"/>
          <p:cNvPicPr preferRelativeResize="0"/>
          <p:nvPr/>
        </p:nvPicPr>
        <p:blipFill rotWithShape="1">
          <a:blip r:embed="rId6">
            <a:alphaModFix/>
          </a:blip>
          <a:srcRect/>
          <a:stretch/>
        </p:blipFill>
        <p:spPr>
          <a:xfrm rot="5400000">
            <a:off x="17012663" y="6800997"/>
            <a:ext cx="4410943" cy="406936"/>
          </a:xfrm>
          <a:prstGeom prst="rect">
            <a:avLst/>
          </a:prstGeom>
          <a:noFill/>
          <a:ln>
            <a:noFill/>
          </a:ln>
        </p:spPr>
      </p:pic>
      <p:sp>
        <p:nvSpPr>
          <p:cNvPr id="1170" name="Google Shape;1170;p62"/>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53</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174"/>
        <p:cNvGrpSpPr/>
        <p:nvPr/>
      </p:nvGrpSpPr>
      <p:grpSpPr>
        <a:xfrm>
          <a:off x="0" y="0"/>
          <a:ext cx="0" cy="0"/>
          <a:chOff x="0" y="0"/>
          <a:chExt cx="0" cy="0"/>
        </a:xfrm>
      </p:grpSpPr>
      <p:sp>
        <p:nvSpPr>
          <p:cNvPr id="1175" name="Google Shape;1175;p63"/>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176" name="Google Shape;1176;p63"/>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177" name="Google Shape;1177;p63"/>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178" name="Google Shape;1178;p63"/>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179" name="Google Shape;1179;p63"/>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180" name="Google Shape;1180;p63"/>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181" name="Google Shape;1181;p63"/>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182" name="Google Shape;1182;p63"/>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3" name="Google Shape;1183;p63"/>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4" name="Google Shape;1184;p63"/>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5" name="Google Shape;1185;p63"/>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6" name="Google Shape;1186;p63"/>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7" name="Google Shape;1187;p63"/>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8" name="Google Shape;1188;p63"/>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9" name="Google Shape;1189;p63"/>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190" name="Google Shape;1190;p63"/>
          <p:cNvGrpSpPr/>
          <p:nvPr/>
        </p:nvGrpSpPr>
        <p:grpSpPr>
          <a:xfrm>
            <a:off x="10978349" y="1985437"/>
            <a:ext cx="936629" cy="1787955"/>
            <a:chOff x="-207206" y="0"/>
            <a:chExt cx="936628" cy="1787954"/>
          </a:xfrm>
        </p:grpSpPr>
        <p:sp>
          <p:nvSpPr>
            <p:cNvPr id="1191" name="Google Shape;1191;p63"/>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192" name="Google Shape;1192;p63"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pic>
        <p:nvPicPr>
          <p:cNvPr id="1193" name="Google Shape;1193;p63" descr="Image"/>
          <p:cNvPicPr preferRelativeResize="0"/>
          <p:nvPr/>
        </p:nvPicPr>
        <p:blipFill rotWithShape="1">
          <a:blip r:embed="rId4">
            <a:alphaModFix/>
          </a:blip>
          <a:srcRect/>
          <a:stretch/>
        </p:blipFill>
        <p:spPr>
          <a:xfrm>
            <a:off x="13816076" y="3007124"/>
            <a:ext cx="9589747" cy="7671798"/>
          </a:xfrm>
          <a:prstGeom prst="rect">
            <a:avLst/>
          </a:prstGeom>
          <a:noFill/>
          <a:ln>
            <a:noFill/>
          </a:ln>
        </p:spPr>
      </p:pic>
      <p:pic>
        <p:nvPicPr>
          <p:cNvPr id="1194" name="Google Shape;1194;p63" descr="Line Line"/>
          <p:cNvPicPr preferRelativeResize="0"/>
          <p:nvPr/>
        </p:nvPicPr>
        <p:blipFill rotWithShape="1">
          <a:blip r:embed="rId5">
            <a:alphaModFix/>
          </a:blip>
          <a:srcRect/>
          <a:stretch/>
        </p:blipFill>
        <p:spPr>
          <a:xfrm>
            <a:off x="17182954" y="8987227"/>
            <a:ext cx="4074877" cy="406936"/>
          </a:xfrm>
          <a:prstGeom prst="rect">
            <a:avLst/>
          </a:prstGeom>
          <a:noFill/>
          <a:ln>
            <a:noFill/>
          </a:ln>
        </p:spPr>
      </p:pic>
      <p:pic>
        <p:nvPicPr>
          <p:cNvPr id="1195" name="Google Shape;1195;p63" descr="Line Line"/>
          <p:cNvPicPr preferRelativeResize="0"/>
          <p:nvPr/>
        </p:nvPicPr>
        <p:blipFill rotWithShape="1">
          <a:blip r:embed="rId6">
            <a:alphaModFix/>
          </a:blip>
          <a:srcRect/>
          <a:stretch/>
        </p:blipFill>
        <p:spPr>
          <a:xfrm rot="5400000">
            <a:off x="16800771" y="6589242"/>
            <a:ext cx="4839241" cy="406936"/>
          </a:xfrm>
          <a:prstGeom prst="rect">
            <a:avLst/>
          </a:prstGeom>
          <a:noFill/>
          <a:ln>
            <a:noFill/>
          </a:ln>
        </p:spPr>
      </p:pic>
      <p:sp>
        <p:nvSpPr>
          <p:cNvPr id="1196" name="Google Shape;1196;p63"/>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200"/>
        <p:cNvGrpSpPr/>
        <p:nvPr/>
      </p:nvGrpSpPr>
      <p:grpSpPr>
        <a:xfrm>
          <a:off x="0" y="0"/>
          <a:ext cx="0" cy="0"/>
          <a:chOff x="0" y="0"/>
          <a:chExt cx="0" cy="0"/>
        </a:xfrm>
      </p:grpSpPr>
      <p:sp>
        <p:nvSpPr>
          <p:cNvPr id="1201" name="Google Shape;1201;p64"/>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202" name="Google Shape;1202;p64"/>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203" name="Google Shape;1203;p64"/>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204" name="Google Shape;1204;p64"/>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205" name="Google Shape;1205;p64"/>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206" name="Google Shape;1206;p64"/>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207" name="Google Shape;1207;p64"/>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208" name="Google Shape;1208;p64"/>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9" name="Google Shape;1209;p64"/>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0" name="Google Shape;1210;p64"/>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1" name="Google Shape;1211;p64"/>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2" name="Google Shape;1212;p64"/>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3" name="Google Shape;1213;p64"/>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4" name="Google Shape;1214;p64"/>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15" name="Google Shape;1215;p64"/>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216" name="Google Shape;1216;p64"/>
          <p:cNvGrpSpPr/>
          <p:nvPr/>
        </p:nvGrpSpPr>
        <p:grpSpPr>
          <a:xfrm>
            <a:off x="10978349" y="1985437"/>
            <a:ext cx="936629" cy="1787955"/>
            <a:chOff x="-207206" y="0"/>
            <a:chExt cx="936628" cy="1787954"/>
          </a:xfrm>
        </p:grpSpPr>
        <p:sp>
          <p:nvSpPr>
            <p:cNvPr id="1217" name="Google Shape;1217;p64"/>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218" name="Google Shape;1218;p64"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pic>
        <p:nvPicPr>
          <p:cNvPr id="1219" name="Google Shape;1219;p64" descr="Image"/>
          <p:cNvPicPr preferRelativeResize="0"/>
          <p:nvPr/>
        </p:nvPicPr>
        <p:blipFill rotWithShape="1">
          <a:blip r:embed="rId4">
            <a:alphaModFix/>
          </a:blip>
          <a:srcRect/>
          <a:stretch/>
        </p:blipFill>
        <p:spPr>
          <a:xfrm>
            <a:off x="13816076" y="3007124"/>
            <a:ext cx="9589747" cy="7671798"/>
          </a:xfrm>
          <a:prstGeom prst="rect">
            <a:avLst/>
          </a:prstGeom>
          <a:noFill/>
          <a:ln>
            <a:noFill/>
          </a:ln>
        </p:spPr>
      </p:pic>
      <p:pic>
        <p:nvPicPr>
          <p:cNvPr id="1220" name="Google Shape;1220;p64" descr="Line Line"/>
          <p:cNvPicPr preferRelativeResize="0"/>
          <p:nvPr/>
        </p:nvPicPr>
        <p:blipFill rotWithShape="1">
          <a:blip r:embed="rId5">
            <a:alphaModFix/>
          </a:blip>
          <a:srcRect/>
          <a:stretch/>
        </p:blipFill>
        <p:spPr>
          <a:xfrm>
            <a:off x="17238295" y="9048800"/>
            <a:ext cx="3927393" cy="406937"/>
          </a:xfrm>
          <a:prstGeom prst="rect">
            <a:avLst/>
          </a:prstGeom>
          <a:noFill/>
          <a:ln>
            <a:noFill/>
          </a:ln>
        </p:spPr>
      </p:pic>
      <p:pic>
        <p:nvPicPr>
          <p:cNvPr id="1221" name="Google Shape;1221;p64" descr="Line Line"/>
          <p:cNvPicPr preferRelativeResize="0"/>
          <p:nvPr/>
        </p:nvPicPr>
        <p:blipFill rotWithShape="1">
          <a:blip r:embed="rId6">
            <a:alphaModFix/>
          </a:blip>
          <a:srcRect/>
          <a:stretch/>
        </p:blipFill>
        <p:spPr>
          <a:xfrm rot="5400000">
            <a:off x="16496797" y="6431480"/>
            <a:ext cx="5410389" cy="406936"/>
          </a:xfrm>
          <a:prstGeom prst="rect">
            <a:avLst/>
          </a:prstGeom>
          <a:noFill/>
          <a:ln>
            <a:noFill/>
          </a:ln>
        </p:spPr>
      </p:pic>
      <p:sp>
        <p:nvSpPr>
          <p:cNvPr id="1222" name="Google Shape;1222;p64"/>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55</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226"/>
        <p:cNvGrpSpPr/>
        <p:nvPr/>
      </p:nvGrpSpPr>
      <p:grpSpPr>
        <a:xfrm>
          <a:off x="0" y="0"/>
          <a:ext cx="0" cy="0"/>
          <a:chOff x="0" y="0"/>
          <a:chExt cx="0" cy="0"/>
        </a:xfrm>
      </p:grpSpPr>
      <p:sp>
        <p:nvSpPr>
          <p:cNvPr id="1227" name="Google Shape;1227;p65"/>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228" name="Google Shape;1228;p65"/>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229" name="Google Shape;1229;p65"/>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230" name="Google Shape;1230;p65"/>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231" name="Google Shape;1231;p65"/>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232" name="Google Shape;1232;p65"/>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233" name="Google Shape;1233;p65"/>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234" name="Google Shape;1234;p65"/>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35" name="Google Shape;1235;p65"/>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36" name="Google Shape;1236;p65"/>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37" name="Google Shape;1237;p65"/>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38" name="Google Shape;1238;p65"/>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39" name="Google Shape;1239;p65"/>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40" name="Google Shape;1240;p65"/>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41" name="Google Shape;1241;p65"/>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242" name="Google Shape;1242;p65"/>
          <p:cNvGrpSpPr/>
          <p:nvPr/>
        </p:nvGrpSpPr>
        <p:grpSpPr>
          <a:xfrm>
            <a:off x="10978349" y="1985437"/>
            <a:ext cx="936629" cy="1787955"/>
            <a:chOff x="-207206" y="0"/>
            <a:chExt cx="936628" cy="1787954"/>
          </a:xfrm>
        </p:grpSpPr>
        <p:sp>
          <p:nvSpPr>
            <p:cNvPr id="1243" name="Google Shape;1243;p65"/>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244" name="Google Shape;1244;p65"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pic>
        <p:nvPicPr>
          <p:cNvPr id="1245" name="Google Shape;1245;p65" descr="Image"/>
          <p:cNvPicPr preferRelativeResize="0"/>
          <p:nvPr/>
        </p:nvPicPr>
        <p:blipFill rotWithShape="1">
          <a:blip r:embed="rId4">
            <a:alphaModFix/>
          </a:blip>
          <a:srcRect/>
          <a:stretch/>
        </p:blipFill>
        <p:spPr>
          <a:xfrm>
            <a:off x="13816076" y="3007124"/>
            <a:ext cx="9589747" cy="7671798"/>
          </a:xfrm>
          <a:prstGeom prst="rect">
            <a:avLst/>
          </a:prstGeom>
          <a:noFill/>
          <a:ln>
            <a:noFill/>
          </a:ln>
        </p:spPr>
      </p:pic>
      <p:pic>
        <p:nvPicPr>
          <p:cNvPr id="1246" name="Google Shape;1246;p65" descr="Line Line"/>
          <p:cNvPicPr preferRelativeResize="0"/>
          <p:nvPr/>
        </p:nvPicPr>
        <p:blipFill rotWithShape="1">
          <a:blip r:embed="rId5">
            <a:alphaModFix/>
          </a:blip>
          <a:srcRect/>
          <a:stretch/>
        </p:blipFill>
        <p:spPr>
          <a:xfrm>
            <a:off x="17431610" y="9033965"/>
            <a:ext cx="3643428" cy="406936"/>
          </a:xfrm>
          <a:prstGeom prst="rect">
            <a:avLst/>
          </a:prstGeom>
          <a:noFill/>
          <a:ln>
            <a:noFill/>
          </a:ln>
        </p:spPr>
      </p:pic>
      <p:pic>
        <p:nvPicPr>
          <p:cNvPr id="1247" name="Google Shape;1247;p65" descr="Line Line"/>
          <p:cNvPicPr preferRelativeResize="0"/>
          <p:nvPr/>
        </p:nvPicPr>
        <p:blipFill rotWithShape="1">
          <a:blip r:embed="rId6">
            <a:alphaModFix/>
          </a:blip>
          <a:srcRect/>
          <a:stretch/>
        </p:blipFill>
        <p:spPr>
          <a:xfrm rot="5400000">
            <a:off x="16384286" y="6198825"/>
            <a:ext cx="5738075" cy="406936"/>
          </a:xfrm>
          <a:prstGeom prst="rect">
            <a:avLst/>
          </a:prstGeom>
          <a:noFill/>
          <a:ln>
            <a:noFill/>
          </a:ln>
        </p:spPr>
      </p:pic>
      <p:sp>
        <p:nvSpPr>
          <p:cNvPr id="1248" name="Google Shape;1248;p65"/>
          <p:cNvSpPr txBox="1"/>
          <p:nvPr/>
        </p:nvSpPr>
        <p:spPr>
          <a:xfrm>
            <a:off x="4247990" y="11667100"/>
            <a:ext cx="18904128" cy="646921"/>
          </a:xfrm>
          <a:prstGeom prst="rect">
            <a:avLst/>
          </a:prstGeom>
          <a:noFill/>
          <a:ln>
            <a:noFill/>
          </a:ln>
        </p:spPr>
        <p:txBody>
          <a:bodyPr spcFirstLastPara="1" wrap="square" lIns="50800" tIns="50800" rIns="50800" bIns="50800" anchor="t" anchorCtr="0">
            <a:normAutofit fontScale="92500"/>
          </a:bodyPr>
          <a:lstStyle/>
          <a:p>
            <a:pPr marL="452627" marR="0" lvl="0" indent="-452627" algn="l" rtl="0">
              <a:lnSpc>
                <a:spcPct val="100000"/>
              </a:lnSpc>
              <a:spcBef>
                <a:spcPts val="0"/>
              </a:spcBef>
              <a:spcAft>
                <a:spcPts val="0"/>
              </a:spcAft>
              <a:buClr>
                <a:srgbClr val="000000"/>
              </a:buClr>
              <a:buSzPts val="4384"/>
              <a:buFont typeface="Helvetica Neue"/>
              <a:buChar char="■"/>
            </a:pPr>
            <a:r>
              <a:rPr lang="en-US" sz="3564" b="1" i="0" u="none" strike="noStrike" cap="none">
                <a:solidFill>
                  <a:srgbClr val="000000"/>
                </a:solidFill>
                <a:latin typeface="Helvetica Neue"/>
                <a:ea typeface="Helvetica Neue"/>
                <a:cs typeface="Helvetica Neue"/>
                <a:sym typeface="Helvetica Neue"/>
              </a:rPr>
              <a:t>increased degrees-of-freedom</a:t>
            </a:r>
            <a:r>
              <a:rPr lang="en-US" sz="3564" b="0" i="0" u="none" strike="noStrike" cap="none">
                <a:solidFill>
                  <a:srgbClr val="000000"/>
                </a:solidFill>
                <a:latin typeface="Helvetica Neue"/>
                <a:ea typeface="Helvetica Neue"/>
                <a:cs typeface="Helvetica Neue"/>
                <a:sym typeface="Helvetica Neue"/>
              </a:rPr>
              <a:t> increases the probability of the population equaling sample</a:t>
            </a:r>
            <a:endParaRPr/>
          </a:p>
        </p:txBody>
      </p:sp>
      <p:sp>
        <p:nvSpPr>
          <p:cNvPr id="1249" name="Google Shape;1249;p65"/>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56</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253"/>
        <p:cNvGrpSpPr/>
        <p:nvPr/>
      </p:nvGrpSpPr>
      <p:grpSpPr>
        <a:xfrm>
          <a:off x="0" y="0"/>
          <a:ext cx="0" cy="0"/>
          <a:chOff x="0" y="0"/>
          <a:chExt cx="0" cy="0"/>
        </a:xfrm>
      </p:grpSpPr>
      <p:sp>
        <p:nvSpPr>
          <p:cNvPr id="1254" name="Google Shape;1254;p66"/>
          <p:cNvSpPr txBox="1"/>
          <p:nvPr/>
        </p:nvSpPr>
        <p:spPr>
          <a:xfrm>
            <a:off x="373704" y="343878"/>
            <a:ext cx="2693722"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more</a:t>
            </a:r>
            <a:r>
              <a:rPr lang="en-US" sz="4400" b="0" i="0" u="none" strike="noStrike" cap="none">
                <a:solidFill>
                  <a:srgbClr val="000000"/>
                </a:solidFill>
                <a:latin typeface="Helvetica Neue"/>
                <a:ea typeface="Helvetica Neue"/>
                <a:cs typeface="Helvetica Neue"/>
                <a:sym typeface="Helvetica Neue"/>
              </a:rPr>
              <a:t> data</a:t>
            </a:r>
            <a:endParaRPr/>
          </a:p>
        </p:txBody>
      </p:sp>
      <p:sp>
        <p:nvSpPr>
          <p:cNvPr id="1255" name="Google Shape;1255;p66"/>
          <p:cNvSpPr/>
          <p:nvPr/>
        </p:nvSpPr>
        <p:spPr>
          <a:xfrm rot="-2275853">
            <a:off x="3796940" y="4869146"/>
            <a:ext cx="7570271" cy="3202466"/>
          </a:xfrm>
          <a:prstGeom prst="roundRect">
            <a:avLst>
              <a:gd name="adj" fmla="val 20984"/>
            </a:avLst>
          </a:prstGeom>
          <a:solidFill>
            <a:srgbClr val="9E9E9E">
              <a:alpha val="12941"/>
            </a:srgbClr>
          </a:solidFill>
          <a:ln>
            <a:noFill/>
          </a:ln>
          <a:effectLst>
            <a:outerShdw blurRad="1270000" rotWithShape="0">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256" name="Google Shape;1256;p66"/>
          <p:cNvCxnSpPr/>
          <p:nvPr/>
        </p:nvCxnSpPr>
        <p:spPr>
          <a:xfrm rot="10800000" flipH="1">
            <a:off x="3741757" y="3991948"/>
            <a:ext cx="7503832" cy="5702151"/>
          </a:xfrm>
          <a:prstGeom prst="straightConnector1">
            <a:avLst/>
          </a:prstGeom>
          <a:noFill/>
          <a:ln w="38100" cap="flat" cmpd="sng">
            <a:solidFill>
              <a:srgbClr val="929292"/>
            </a:solidFill>
            <a:prstDash val="solid"/>
            <a:miter lim="400000"/>
            <a:headEnd type="none" w="sm" len="sm"/>
            <a:tailEnd type="none" w="sm" len="sm"/>
          </a:ln>
        </p:spPr>
      </p:cxnSp>
      <p:cxnSp>
        <p:nvCxnSpPr>
          <p:cNvPr id="1257" name="Google Shape;1257;p66"/>
          <p:cNvCxnSpPr/>
          <p:nvPr/>
        </p:nvCxnSpPr>
        <p:spPr>
          <a:xfrm rot="10800000" flipH="1">
            <a:off x="3744585" y="3089450"/>
            <a:ext cx="1" cy="7507147"/>
          </a:xfrm>
          <a:prstGeom prst="straightConnector1">
            <a:avLst/>
          </a:prstGeom>
          <a:noFill/>
          <a:ln w="38100" cap="flat" cmpd="sng">
            <a:solidFill>
              <a:srgbClr val="D5D5D5"/>
            </a:solidFill>
            <a:prstDash val="solid"/>
            <a:miter lim="400000"/>
            <a:headEnd type="none" w="sm" len="sm"/>
            <a:tailEnd type="none" w="sm" len="sm"/>
          </a:ln>
        </p:spPr>
      </p:cxnSp>
      <p:cxnSp>
        <p:nvCxnSpPr>
          <p:cNvPr id="1258" name="Google Shape;1258;p66"/>
          <p:cNvCxnSpPr/>
          <p:nvPr/>
        </p:nvCxnSpPr>
        <p:spPr>
          <a:xfrm rot="10800000">
            <a:off x="3071331" y="10057117"/>
            <a:ext cx="9589747" cy="1"/>
          </a:xfrm>
          <a:prstGeom prst="straightConnector1">
            <a:avLst/>
          </a:prstGeom>
          <a:noFill/>
          <a:ln w="38100" cap="flat" cmpd="sng">
            <a:solidFill>
              <a:srgbClr val="D5D5D5"/>
            </a:solidFill>
            <a:prstDash val="solid"/>
            <a:miter lim="400000"/>
            <a:headEnd type="none" w="sm" len="sm"/>
            <a:tailEnd type="none" w="sm" len="sm"/>
          </a:ln>
        </p:spPr>
      </p:cxnSp>
      <p:sp>
        <p:nvSpPr>
          <p:cNvPr id="1259" name="Google Shape;1259;p66"/>
          <p:cNvSpPr txBox="1"/>
          <p:nvPr/>
        </p:nvSpPr>
        <p:spPr>
          <a:xfrm>
            <a:off x="11457060" y="10158915"/>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260" name="Google Shape;1260;p66"/>
          <p:cNvSpPr txBox="1"/>
          <p:nvPr/>
        </p:nvSpPr>
        <p:spPr>
          <a:xfrm>
            <a:off x="2393643" y="3157538"/>
            <a:ext cx="1213118" cy="46763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Quality</a:t>
            </a:r>
            <a:endParaRPr/>
          </a:p>
        </p:txBody>
      </p:sp>
      <p:sp>
        <p:nvSpPr>
          <p:cNvPr id="1261" name="Google Shape;1261;p66"/>
          <p:cNvSpPr/>
          <p:nvPr/>
        </p:nvSpPr>
        <p:spPr>
          <a:xfrm>
            <a:off x="7200386" y="6733359"/>
            <a:ext cx="219330" cy="219330"/>
          </a:xfrm>
          <a:prstGeom prst="ellipse">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2" name="Google Shape;1262;p66"/>
          <p:cNvSpPr/>
          <p:nvPr/>
        </p:nvSpPr>
        <p:spPr>
          <a:xfrm>
            <a:off x="7319639" y="5063815"/>
            <a:ext cx="219330" cy="219330"/>
          </a:xfrm>
          <a:prstGeom prst="ellipse">
            <a:avLst/>
          </a:prstGeom>
          <a:solidFill>
            <a:srgbClr val="950D5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3" name="Google Shape;1263;p66"/>
          <p:cNvSpPr/>
          <p:nvPr/>
        </p:nvSpPr>
        <p:spPr>
          <a:xfrm>
            <a:off x="9125472" y="6733359"/>
            <a:ext cx="219330" cy="219330"/>
          </a:xfrm>
          <a:prstGeom prst="ellipse">
            <a:avLst/>
          </a:prstGeom>
          <a:solidFill>
            <a:srgbClr val="B41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4" name="Google Shape;1264;p66"/>
          <p:cNvSpPr/>
          <p:nvPr/>
        </p:nvSpPr>
        <p:spPr>
          <a:xfrm>
            <a:off x="4934577" y="8436974"/>
            <a:ext cx="219330" cy="21933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5" name="Google Shape;1265;p66"/>
          <p:cNvSpPr/>
          <p:nvPr/>
        </p:nvSpPr>
        <p:spPr>
          <a:xfrm>
            <a:off x="5752313" y="7346661"/>
            <a:ext cx="219330" cy="219330"/>
          </a:xfrm>
          <a:prstGeom prst="ellipse">
            <a:avLst/>
          </a:prstGeom>
          <a:solidFill>
            <a:srgbClr val="016D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6" name="Google Shape;1266;p66"/>
          <p:cNvSpPr/>
          <p:nvPr/>
        </p:nvSpPr>
        <p:spPr>
          <a:xfrm>
            <a:off x="8955110" y="4314225"/>
            <a:ext cx="219330" cy="219330"/>
          </a:xfrm>
          <a:prstGeom prst="ellipse">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7" name="Google Shape;1267;p66"/>
          <p:cNvSpPr/>
          <p:nvPr/>
        </p:nvSpPr>
        <p:spPr>
          <a:xfrm>
            <a:off x="10318003" y="4740129"/>
            <a:ext cx="219330" cy="21933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8" name="Google Shape;1268;p66"/>
          <p:cNvSpPr txBox="1"/>
          <p:nvPr/>
        </p:nvSpPr>
        <p:spPr>
          <a:xfrm>
            <a:off x="8485817" y="8256381"/>
            <a:ext cx="608077" cy="580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grpSp>
        <p:nvGrpSpPr>
          <p:cNvPr id="1269" name="Google Shape;1269;p66"/>
          <p:cNvGrpSpPr/>
          <p:nvPr/>
        </p:nvGrpSpPr>
        <p:grpSpPr>
          <a:xfrm>
            <a:off x="10978349" y="1985437"/>
            <a:ext cx="936629" cy="1787955"/>
            <a:chOff x="-207206" y="0"/>
            <a:chExt cx="936628" cy="1787954"/>
          </a:xfrm>
        </p:grpSpPr>
        <p:sp>
          <p:nvSpPr>
            <p:cNvPr id="1270" name="Google Shape;1270;p66"/>
            <p:cNvSpPr txBox="1"/>
            <p:nvPr/>
          </p:nvSpPr>
          <p:spPr>
            <a:xfrm>
              <a:off x="121345" y="0"/>
              <a:ext cx="608077" cy="71475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0"/>
                <a:buFont typeface="Helvetica Neue"/>
                <a:buNone/>
              </a:pPr>
              <a:endParaRPr sz="7000" b="0" i="0" u="none" strike="noStrike" cap="none">
                <a:solidFill>
                  <a:srgbClr val="5E5E5E"/>
                </a:solidFill>
                <a:latin typeface="Helvetica Neue"/>
                <a:ea typeface="Helvetica Neue"/>
                <a:cs typeface="Helvetica Neue"/>
                <a:sym typeface="Helvetica Neue"/>
              </a:endParaRPr>
            </a:p>
          </p:txBody>
        </p:sp>
        <p:pic>
          <p:nvPicPr>
            <p:cNvPr id="1271" name="Google Shape;1271;p66" descr="Line Line"/>
            <p:cNvPicPr preferRelativeResize="0"/>
            <p:nvPr/>
          </p:nvPicPr>
          <p:blipFill rotWithShape="1">
            <a:blip r:embed="rId3">
              <a:alphaModFix/>
            </a:blip>
            <a:srcRect/>
            <a:stretch/>
          </p:blipFill>
          <p:spPr>
            <a:xfrm rot="6773237">
              <a:off x="-305192" y="1076896"/>
              <a:ext cx="932170" cy="405591"/>
            </a:xfrm>
            <a:prstGeom prst="rect">
              <a:avLst/>
            </a:prstGeom>
            <a:noFill/>
            <a:ln>
              <a:noFill/>
            </a:ln>
          </p:spPr>
        </p:pic>
      </p:grpSp>
      <p:pic>
        <p:nvPicPr>
          <p:cNvPr id="1272" name="Google Shape;1272;p66" descr="Image"/>
          <p:cNvPicPr preferRelativeResize="0"/>
          <p:nvPr/>
        </p:nvPicPr>
        <p:blipFill rotWithShape="1">
          <a:blip r:embed="rId4">
            <a:alphaModFix/>
          </a:blip>
          <a:srcRect/>
          <a:stretch/>
        </p:blipFill>
        <p:spPr>
          <a:xfrm>
            <a:off x="13816076" y="3007124"/>
            <a:ext cx="9589747" cy="7671798"/>
          </a:xfrm>
          <a:prstGeom prst="rect">
            <a:avLst/>
          </a:prstGeom>
          <a:noFill/>
          <a:ln>
            <a:noFill/>
          </a:ln>
        </p:spPr>
      </p:pic>
      <p:pic>
        <p:nvPicPr>
          <p:cNvPr id="1273" name="Google Shape;1273;p66" descr="Line Line"/>
          <p:cNvPicPr preferRelativeResize="0"/>
          <p:nvPr/>
        </p:nvPicPr>
        <p:blipFill rotWithShape="1">
          <a:blip r:embed="rId5">
            <a:alphaModFix/>
          </a:blip>
          <a:srcRect/>
          <a:stretch/>
        </p:blipFill>
        <p:spPr>
          <a:xfrm>
            <a:off x="17431610" y="9033965"/>
            <a:ext cx="3643428" cy="406936"/>
          </a:xfrm>
          <a:prstGeom prst="rect">
            <a:avLst/>
          </a:prstGeom>
          <a:noFill/>
          <a:ln>
            <a:noFill/>
          </a:ln>
        </p:spPr>
      </p:pic>
      <p:pic>
        <p:nvPicPr>
          <p:cNvPr id="1274" name="Google Shape;1274;p66" descr="Line Line"/>
          <p:cNvPicPr preferRelativeResize="0"/>
          <p:nvPr/>
        </p:nvPicPr>
        <p:blipFill rotWithShape="1">
          <a:blip r:embed="rId6">
            <a:alphaModFix/>
          </a:blip>
          <a:srcRect/>
          <a:stretch/>
        </p:blipFill>
        <p:spPr>
          <a:xfrm rot="5400000">
            <a:off x="16384286" y="6198825"/>
            <a:ext cx="5738075" cy="406936"/>
          </a:xfrm>
          <a:prstGeom prst="rect">
            <a:avLst/>
          </a:prstGeom>
          <a:noFill/>
          <a:ln>
            <a:noFill/>
          </a:ln>
        </p:spPr>
      </p:pic>
      <p:sp>
        <p:nvSpPr>
          <p:cNvPr id="1275" name="Google Shape;1275;p66"/>
          <p:cNvSpPr txBox="1"/>
          <p:nvPr/>
        </p:nvSpPr>
        <p:spPr>
          <a:xfrm>
            <a:off x="4247990" y="11667100"/>
            <a:ext cx="18904128" cy="646921"/>
          </a:xfrm>
          <a:prstGeom prst="rect">
            <a:avLst/>
          </a:prstGeom>
          <a:noFill/>
          <a:ln>
            <a:noFill/>
          </a:ln>
        </p:spPr>
        <p:txBody>
          <a:bodyPr spcFirstLastPara="1" wrap="square" lIns="50800" tIns="50800" rIns="50800" bIns="50800" anchor="t" anchorCtr="0">
            <a:normAutofit fontScale="92500"/>
          </a:bodyPr>
          <a:lstStyle/>
          <a:p>
            <a:pPr marL="452627" marR="0" lvl="0" indent="-452627" algn="l" rtl="0">
              <a:lnSpc>
                <a:spcPct val="100000"/>
              </a:lnSpc>
              <a:spcBef>
                <a:spcPts val="0"/>
              </a:spcBef>
              <a:spcAft>
                <a:spcPts val="0"/>
              </a:spcAft>
              <a:buClr>
                <a:srgbClr val="000000"/>
              </a:buClr>
              <a:buSzPts val="4384"/>
              <a:buFont typeface="Helvetica Neue"/>
              <a:buChar char="■"/>
            </a:pPr>
            <a:r>
              <a:rPr lang="en-US" sz="3564" b="1" i="0" u="none" strike="sngStrike" cap="none">
                <a:solidFill>
                  <a:srgbClr val="000000"/>
                </a:solidFill>
                <a:latin typeface="Helvetica Neue"/>
                <a:ea typeface="Helvetica Neue"/>
                <a:cs typeface="Helvetica Neue"/>
                <a:sym typeface="Helvetica Neue"/>
              </a:rPr>
              <a:t>increased degrees-of-freedom</a:t>
            </a:r>
            <a:r>
              <a:rPr lang="en-US" sz="3564" b="0" i="0" u="none" strike="sngStrike" cap="none">
                <a:solidFill>
                  <a:srgbClr val="000000"/>
                </a:solidFill>
                <a:latin typeface="Helvetica Neue"/>
                <a:ea typeface="Helvetica Neue"/>
                <a:cs typeface="Helvetica Neue"/>
                <a:sym typeface="Helvetica Neue"/>
              </a:rPr>
              <a:t> increases the probability of the population equaling sample</a:t>
            </a:r>
            <a:endParaRPr/>
          </a:p>
        </p:txBody>
      </p:sp>
      <p:sp>
        <p:nvSpPr>
          <p:cNvPr id="1276" name="Google Shape;1276;p66"/>
          <p:cNvSpPr txBox="1"/>
          <p:nvPr/>
        </p:nvSpPr>
        <p:spPr>
          <a:xfrm>
            <a:off x="4247990" y="12358863"/>
            <a:ext cx="16908785" cy="646921"/>
          </a:xfrm>
          <a:prstGeom prst="rect">
            <a:avLst/>
          </a:prstGeom>
          <a:noFill/>
          <a:ln>
            <a:noFill/>
          </a:ln>
        </p:spPr>
        <p:txBody>
          <a:bodyPr spcFirstLastPara="1" wrap="square" lIns="50800" tIns="50800" rIns="50800" bIns="50800" anchor="t" anchorCtr="0">
            <a:normAutofit lnSpcReduction="10000"/>
          </a:bodyPr>
          <a:lstStyle/>
          <a:p>
            <a:pPr marL="458215" marR="0" lvl="0" indent="-458215" algn="l" rtl="0">
              <a:lnSpc>
                <a:spcPct val="100000"/>
              </a:lnSpc>
              <a:spcBef>
                <a:spcPts val="0"/>
              </a:spcBef>
              <a:spcAft>
                <a:spcPts val="0"/>
              </a:spcAft>
              <a:buClr>
                <a:srgbClr val="000000"/>
              </a:buClr>
              <a:buSzPts val="4437"/>
              <a:buFont typeface="Helvetica Neue"/>
              <a:buChar char="■"/>
            </a:pPr>
            <a:r>
              <a:rPr lang="en-US" sz="3607" b="1" i="0" u="none" strike="noStrike" cap="none">
                <a:solidFill>
                  <a:srgbClr val="000000"/>
                </a:solidFill>
                <a:latin typeface="Helvetica Neue"/>
                <a:ea typeface="Helvetica Neue"/>
                <a:cs typeface="Helvetica Neue"/>
                <a:sym typeface="Helvetica Neue"/>
              </a:rPr>
              <a:t>more data, better line</a:t>
            </a:r>
            <a:endParaRPr/>
          </a:p>
        </p:txBody>
      </p:sp>
      <p:sp>
        <p:nvSpPr>
          <p:cNvPr id="1277" name="Google Shape;1277;p66"/>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57</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58</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more</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rgbClr val="484644"/>
                </a:solidFill>
                <a:latin typeface="Helvetica Neue"/>
                <a:ea typeface="Helvetica Neue"/>
                <a:cs typeface="Helvetica Neue"/>
                <a:sym typeface="Helvetica Neue"/>
              </a:rPr>
              <a:t>balanced</a:t>
            </a:r>
            <a:r>
              <a:rPr lang="en-US" sz="4400"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15520279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69"/>
          <p:cNvSpPr txBox="1">
            <a:spLocks noGrp="1"/>
          </p:cNvSpPr>
          <p:nvPr>
            <p:ph type="ctrTitle" idx="4294967295"/>
          </p:nvPr>
        </p:nvSpPr>
        <p:spPr>
          <a:xfrm>
            <a:off x="4160939" y="5850121"/>
            <a:ext cx="16062122" cy="2015758"/>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ts val="7872"/>
              <a:buFont typeface="Helvetica Neue"/>
              <a:buNone/>
            </a:pPr>
            <a:r>
              <a:rPr lang="en-US" sz="7872" b="1" i="0" u="none" strike="noStrike" cap="none">
                <a:solidFill>
                  <a:srgbClr val="006B64"/>
                </a:solidFill>
                <a:latin typeface="Helvetica Neue"/>
                <a:ea typeface="Helvetica Neue"/>
                <a:cs typeface="Helvetica Neue"/>
                <a:sym typeface="Helvetica Neue"/>
              </a:rPr>
              <a:t>Let’s think about </a:t>
            </a:r>
            <a:r>
              <a:rPr lang="en-US" sz="7872" b="1" i="0" u="none" strike="noStrike" cap="none">
                <a:solidFill>
                  <a:srgbClr val="004C7F"/>
                </a:solidFill>
                <a:latin typeface="Helvetica Neue"/>
                <a:ea typeface="Helvetica Neue"/>
                <a:cs typeface="Helvetica Neue"/>
                <a:sym typeface="Helvetica Neue"/>
              </a:rPr>
              <a:t>logistic functions</a:t>
            </a:r>
            <a:r>
              <a:rPr lang="en-US" sz="7872" b="1" i="0" u="none" strike="noStrike" cap="none">
                <a:solidFill>
                  <a:srgbClr val="006B64"/>
                </a:solidFill>
                <a:latin typeface="Helvetica Neue"/>
                <a:ea typeface="Helvetica Neue"/>
                <a:cs typeface="Helvetica Neue"/>
                <a:sym typeface="Helvetica Neue"/>
              </a:rPr>
              <a:t>!</a:t>
            </a:r>
            <a:endParaRPr/>
          </a:p>
        </p:txBody>
      </p:sp>
      <p:sp>
        <p:nvSpPr>
          <p:cNvPr id="1299" name="Google Shape;1299;p6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59</a:t>
            </a:fld>
            <a:endParaRPr/>
          </a:p>
        </p:txBody>
      </p:sp>
      <p:sp>
        <p:nvSpPr>
          <p:cNvPr id="1300" name="Google Shape;1300;p69"/>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5"/>
          <p:cNvSpPr txBox="1"/>
          <p:nvPr/>
        </p:nvSpPr>
        <p:spPr>
          <a:xfrm>
            <a:off x="6010830" y="7060534"/>
            <a:ext cx="3931109" cy="7835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4500"/>
              <a:buFont typeface="Helvetica Neue"/>
              <a:buNone/>
            </a:pPr>
            <a:r>
              <a:rPr lang="en-US" sz="4500" b="1" i="0" u="none" strike="noStrike" cap="none">
                <a:solidFill>
                  <a:srgbClr val="004C7F"/>
                </a:solidFill>
                <a:latin typeface="Helvetica Neue"/>
                <a:ea typeface="Helvetica Neue"/>
                <a:cs typeface="Helvetica Neue"/>
                <a:sym typeface="Helvetica Neue"/>
              </a:rPr>
              <a:t>protein shape</a:t>
            </a:r>
            <a:endParaRPr/>
          </a:p>
        </p:txBody>
      </p:sp>
      <p:pic>
        <p:nvPicPr>
          <p:cNvPr id="691" name="Google Shape;691;p35" descr="Line Line"/>
          <p:cNvPicPr preferRelativeResize="0"/>
          <p:nvPr/>
        </p:nvPicPr>
        <p:blipFill rotWithShape="1">
          <a:blip r:embed="rId3">
            <a:alphaModFix/>
          </a:blip>
          <a:srcRect/>
          <a:stretch/>
        </p:blipFill>
        <p:spPr>
          <a:xfrm>
            <a:off x="10111268" y="7321699"/>
            <a:ext cx="866803" cy="311994"/>
          </a:xfrm>
          <a:prstGeom prst="rect">
            <a:avLst/>
          </a:prstGeom>
          <a:noFill/>
          <a:ln>
            <a:noFill/>
          </a:ln>
        </p:spPr>
      </p:pic>
      <p:pic>
        <p:nvPicPr>
          <p:cNvPr id="692" name="Google Shape;692;p35" descr="Line Line"/>
          <p:cNvPicPr preferRelativeResize="0"/>
          <p:nvPr/>
        </p:nvPicPr>
        <p:blipFill rotWithShape="1">
          <a:blip r:embed="rId3">
            <a:alphaModFix/>
          </a:blip>
          <a:srcRect/>
          <a:stretch/>
        </p:blipFill>
        <p:spPr>
          <a:xfrm>
            <a:off x="14522203" y="7321699"/>
            <a:ext cx="866803" cy="311994"/>
          </a:xfrm>
          <a:prstGeom prst="rect">
            <a:avLst/>
          </a:prstGeom>
          <a:noFill/>
          <a:ln>
            <a:noFill/>
          </a:ln>
        </p:spPr>
      </p:pic>
      <p:sp>
        <p:nvSpPr>
          <p:cNvPr id="693" name="Google Shape;693;p35"/>
          <p:cNvSpPr/>
          <p:nvPr/>
        </p:nvSpPr>
        <p:spPr>
          <a:xfrm>
            <a:off x="11409438" y="6842695"/>
            <a:ext cx="2640139" cy="1270001"/>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a:p>
        </p:txBody>
      </p:sp>
      <p:sp>
        <p:nvSpPr>
          <p:cNvPr id="694" name="Google Shape;694;p35"/>
          <p:cNvSpPr txBox="1"/>
          <p:nvPr/>
        </p:nvSpPr>
        <p:spPr>
          <a:xfrm>
            <a:off x="15814563" y="6842056"/>
            <a:ext cx="2558607" cy="127128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4500" b="1" i="0" u="none" strike="noStrike" cap="none">
                <a:solidFill>
                  <a:srgbClr val="006B64"/>
                </a:solidFill>
                <a:latin typeface="Helvetica Neue"/>
                <a:ea typeface="Helvetica Neue"/>
                <a:cs typeface="Helvetica Neue"/>
                <a:sym typeface="Helvetica Neue"/>
              </a:rPr>
              <a:t>progeria </a:t>
            </a:r>
            <a:endParaRPr sz="2400" b="0" i="0" u="none" strike="noStrike" cap="none">
              <a:solidFill>
                <a:srgbClr val="006B64"/>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6B64"/>
              </a:buClr>
              <a:buSzPts val="3100"/>
              <a:buFont typeface="Helvetica Neue"/>
              <a:buNone/>
            </a:pPr>
            <a:r>
              <a:rPr lang="en-US" sz="3100" b="1" i="0" u="none" strike="noStrike" cap="none">
                <a:solidFill>
                  <a:srgbClr val="006B64"/>
                </a:solidFill>
                <a:latin typeface="Helvetica Neue"/>
                <a:ea typeface="Helvetica Neue"/>
                <a:cs typeface="Helvetica Neue"/>
                <a:sym typeface="Helvetica Neue"/>
              </a:rPr>
              <a:t>(yes or no)</a:t>
            </a:r>
            <a:endParaRPr/>
          </a:p>
        </p:txBody>
      </p:sp>
      <p:sp>
        <p:nvSpPr>
          <p:cNvPr id="695" name="Google Shape;695;p35"/>
          <p:cNvSpPr txBox="1"/>
          <p:nvPr/>
        </p:nvSpPr>
        <p:spPr>
          <a:xfrm>
            <a:off x="7547725" y="11814125"/>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a:p>
        </p:txBody>
      </p:sp>
      <p:sp>
        <p:nvSpPr>
          <p:cNvPr id="696" name="Google Shape;696;p35"/>
          <p:cNvSpPr txBox="1"/>
          <p:nvPr/>
        </p:nvSpPr>
        <p:spPr>
          <a:xfrm>
            <a:off x="6934475" y="12477850"/>
            <a:ext cx="109767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a:p>
        </p:txBody>
      </p:sp>
      <p:sp>
        <p:nvSpPr>
          <p:cNvPr id="697" name="Google Shape;697;p3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a:t>
            </a:fld>
            <a:endParaRPr/>
          </a:p>
        </p:txBody>
      </p:sp>
    </p:spTree>
    <p:extLst>
      <p:ext uri="{BB962C8B-B14F-4D97-AF65-F5344CB8AC3E}">
        <p14:creationId xmlns:p14="http://schemas.microsoft.com/office/powerpoint/2010/main" val="3913821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70"/>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ts val="4416"/>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a:p>
        </p:txBody>
      </p:sp>
      <p:sp>
        <p:nvSpPr>
          <p:cNvPr id="1306" name="Google Shape;1306;p70"/>
          <p:cNvSpPr/>
          <p:nvPr/>
        </p:nvSpPr>
        <p:spPr>
          <a:xfrm>
            <a:off x="10363931" y="5287991"/>
            <a:ext cx="1771679" cy="3140018"/>
          </a:xfrm>
          <a:prstGeom prst="rect">
            <a:avLst/>
          </a:prstGeom>
          <a:solidFill>
            <a:srgbClr val="F9F8FA"/>
          </a:solidFill>
          <a:ln w="101600" cap="flat" cmpd="sng">
            <a:solidFill>
              <a:srgbClr val="D5D5D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White</a:t>
            </a:r>
            <a:endParaRPr/>
          </a:p>
        </p:txBody>
      </p:sp>
      <p:sp>
        <p:nvSpPr>
          <p:cNvPr id="1307" name="Google Shape;1307;p70"/>
          <p:cNvSpPr/>
          <p:nvPr/>
        </p:nvSpPr>
        <p:spPr>
          <a:xfrm>
            <a:off x="12248391" y="5287991"/>
            <a:ext cx="1771678" cy="3140018"/>
          </a:xfrm>
          <a:prstGeom prst="rect">
            <a:avLst/>
          </a:prstGeom>
          <a:solidFill>
            <a:srgbClr val="FE958C"/>
          </a:solidFill>
          <a:ln w="1016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B41600"/>
              </a:buClr>
              <a:buSzPts val="3200"/>
              <a:buFont typeface="Helvetica Neue"/>
              <a:buNone/>
            </a:pPr>
            <a:r>
              <a:rPr lang="en-US" sz="3200" b="0" i="0" u="none" strike="noStrike" cap="none">
                <a:solidFill>
                  <a:srgbClr val="B41600"/>
                </a:solidFill>
                <a:latin typeface="Helvetica Neue"/>
                <a:ea typeface="Helvetica Neue"/>
                <a:cs typeface="Helvetica Neue"/>
                <a:sym typeface="Helvetica Neue"/>
              </a:rPr>
              <a:t>Red</a:t>
            </a:r>
            <a:endParaRPr/>
          </a:p>
        </p:txBody>
      </p:sp>
      <p:sp>
        <p:nvSpPr>
          <p:cNvPr id="1308" name="Google Shape;1308;p70"/>
          <p:cNvSpPr txBox="1"/>
          <p:nvPr/>
        </p:nvSpPr>
        <p:spPr>
          <a:xfrm>
            <a:off x="9887042" y="8841511"/>
            <a:ext cx="4609916" cy="77119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solidFill>
                  <a:srgbClr val="000000"/>
                </a:solidFill>
                <a:latin typeface="Helvetica Neue"/>
                <a:ea typeface="Helvetica Neue"/>
                <a:cs typeface="Helvetica Neue"/>
                <a:sym typeface="Helvetica Neue"/>
              </a:rPr>
              <a:t>in an ideal world</a:t>
            </a:r>
            <a:endParaRPr/>
          </a:p>
        </p:txBody>
      </p:sp>
      <p:sp>
        <p:nvSpPr>
          <p:cNvPr id="1309" name="Google Shape;1309;p70"/>
          <p:cNvSpPr txBox="1"/>
          <p:nvPr/>
        </p:nvSpPr>
        <p:spPr>
          <a:xfrm>
            <a:off x="12709407" y="9539698"/>
            <a:ext cx="1659889" cy="535418"/>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…but no</a:t>
            </a:r>
            <a:endParaRPr/>
          </a:p>
        </p:txBody>
      </p:sp>
      <p:sp>
        <p:nvSpPr>
          <p:cNvPr id="1310" name="Google Shape;1310;p7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60</a:t>
            </a:fld>
            <a:endParaRPr/>
          </a:p>
        </p:txBody>
      </p:sp>
      <p:sp>
        <p:nvSpPr>
          <p:cNvPr id="1311" name="Google Shape;1311;p70"/>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71"/>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ts val="4416"/>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a:p>
        </p:txBody>
      </p:sp>
      <p:sp>
        <p:nvSpPr>
          <p:cNvPr id="1317" name="Google Shape;1317;p71"/>
          <p:cNvSpPr/>
          <p:nvPr/>
        </p:nvSpPr>
        <p:spPr>
          <a:xfrm>
            <a:off x="10363931" y="5287991"/>
            <a:ext cx="2501174" cy="3140018"/>
          </a:xfrm>
          <a:prstGeom prst="rect">
            <a:avLst/>
          </a:prstGeom>
          <a:solidFill>
            <a:srgbClr val="F9F8FA"/>
          </a:solidFill>
          <a:ln w="101600" cap="flat" cmpd="sng">
            <a:solidFill>
              <a:srgbClr val="D5D5D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White</a:t>
            </a:r>
            <a:endParaRPr/>
          </a:p>
        </p:txBody>
      </p:sp>
      <p:sp>
        <p:nvSpPr>
          <p:cNvPr id="1318" name="Google Shape;1318;p71"/>
          <p:cNvSpPr/>
          <p:nvPr/>
        </p:nvSpPr>
        <p:spPr>
          <a:xfrm>
            <a:off x="12963976" y="5287991"/>
            <a:ext cx="1056093" cy="3140018"/>
          </a:xfrm>
          <a:prstGeom prst="rect">
            <a:avLst/>
          </a:prstGeom>
          <a:solidFill>
            <a:srgbClr val="FE958C"/>
          </a:solidFill>
          <a:ln w="1016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B41600"/>
              </a:buClr>
              <a:buSzPts val="3200"/>
              <a:buFont typeface="Helvetica Neue"/>
              <a:buNone/>
            </a:pPr>
            <a:r>
              <a:rPr lang="en-US" sz="3200" b="0" i="0" u="none" strike="noStrike" cap="none">
                <a:solidFill>
                  <a:srgbClr val="B41600"/>
                </a:solidFill>
                <a:latin typeface="Helvetica Neue"/>
                <a:ea typeface="Helvetica Neue"/>
                <a:cs typeface="Helvetica Neue"/>
                <a:sym typeface="Helvetica Neue"/>
              </a:rPr>
              <a:t>Red</a:t>
            </a:r>
            <a:endParaRPr/>
          </a:p>
        </p:txBody>
      </p:sp>
      <p:sp>
        <p:nvSpPr>
          <p:cNvPr id="1319" name="Google Shape;1319;p71"/>
          <p:cNvSpPr txBox="1"/>
          <p:nvPr/>
        </p:nvSpPr>
        <p:spPr>
          <a:xfrm>
            <a:off x="10282701" y="4631382"/>
            <a:ext cx="973463" cy="535418"/>
          </a:xfrm>
          <a:prstGeom prst="rect">
            <a:avLst/>
          </a:prstGeom>
          <a:noFill/>
          <a:ln>
            <a:noFill/>
          </a:ln>
        </p:spPr>
        <p:txBody>
          <a:bodyPr spcFirstLastPara="1" wrap="square" lIns="50800" tIns="50800" rIns="50800" bIns="50800" anchor="ctr" anchorCtr="0">
            <a:spAutoFit/>
          </a:bodyPr>
          <a:lstStyle/>
          <a:p>
            <a:pPr marL="0" marR="0" lvl="0" indent="0" algn="l" rtl="0">
              <a:lnSpc>
                <a:spcPct val="12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4898</a:t>
            </a:r>
            <a:endParaRPr/>
          </a:p>
        </p:txBody>
      </p:sp>
      <p:sp>
        <p:nvSpPr>
          <p:cNvPr id="1320" name="Google Shape;1320;p71"/>
          <p:cNvSpPr txBox="1"/>
          <p:nvPr/>
        </p:nvSpPr>
        <p:spPr>
          <a:xfrm>
            <a:off x="12973179" y="4631382"/>
            <a:ext cx="973463" cy="535418"/>
          </a:xfrm>
          <a:prstGeom prst="rect">
            <a:avLst/>
          </a:prstGeom>
          <a:noFill/>
          <a:ln>
            <a:noFill/>
          </a:ln>
        </p:spPr>
        <p:txBody>
          <a:bodyPr spcFirstLastPara="1" wrap="square" lIns="50800" tIns="50800" rIns="50800" bIns="50800" anchor="ctr" anchorCtr="0">
            <a:spAutoFit/>
          </a:bodyPr>
          <a:lstStyle/>
          <a:p>
            <a:pPr marL="0" marR="0" lvl="0" indent="0" algn="l" rtl="0">
              <a:lnSpc>
                <a:spcPct val="120000"/>
              </a:lnSpc>
              <a:spcBef>
                <a:spcPts val="0"/>
              </a:spcBef>
              <a:spcAft>
                <a:spcPts val="0"/>
              </a:spcAft>
              <a:buClr>
                <a:srgbClr val="EF7001"/>
              </a:buClr>
              <a:buSzPts val="2900"/>
              <a:buFont typeface="Helvetica Neue"/>
              <a:buNone/>
            </a:pPr>
            <a:r>
              <a:rPr lang="en-US" sz="2900" b="1" i="0" u="none" strike="noStrike" cap="none">
                <a:solidFill>
                  <a:srgbClr val="EF7001"/>
                </a:solidFill>
                <a:latin typeface="Helvetica Neue"/>
                <a:ea typeface="Helvetica Neue"/>
                <a:cs typeface="Helvetica Neue"/>
                <a:sym typeface="Helvetica Neue"/>
              </a:rPr>
              <a:t>1599</a:t>
            </a:r>
            <a:endParaRPr/>
          </a:p>
        </p:txBody>
      </p:sp>
      <p:sp>
        <p:nvSpPr>
          <p:cNvPr id="1321" name="Google Shape;1321;p71"/>
          <p:cNvSpPr txBox="1"/>
          <p:nvPr/>
        </p:nvSpPr>
        <p:spPr>
          <a:xfrm>
            <a:off x="6052720" y="9177590"/>
            <a:ext cx="12278560" cy="1040293"/>
          </a:xfrm>
          <a:prstGeom prst="rect">
            <a:avLst/>
          </a:prstGeom>
          <a:noFill/>
          <a:ln>
            <a:noFill/>
          </a:ln>
        </p:spPr>
        <p:txBody>
          <a:bodyPr spcFirstLastPara="1" wrap="square" lIns="50800" tIns="50800" rIns="50800" bIns="50800" anchor="ctr" anchorCtr="0">
            <a:normAutofit lnSpcReduction="10000"/>
          </a:bodyPr>
          <a:lstStyle/>
          <a:p>
            <a:pPr marL="0" marR="0" lvl="0" indent="0" algn="ctr" rtl="0">
              <a:lnSpc>
                <a:spcPct val="80000"/>
              </a:lnSpc>
              <a:spcBef>
                <a:spcPts val="0"/>
              </a:spcBef>
              <a:spcAft>
                <a:spcPts val="0"/>
              </a:spcAft>
              <a:buClr>
                <a:srgbClr val="004C7F"/>
              </a:buClr>
              <a:buSzPts val="4319"/>
              <a:buFont typeface="Helvetica Neue"/>
              <a:buNone/>
            </a:pPr>
            <a:r>
              <a:rPr lang="en-US" sz="4319" b="1" i="0" u="none" strike="noStrike" cap="none">
                <a:solidFill>
                  <a:srgbClr val="004C7F"/>
                </a:solidFill>
                <a:latin typeface="Helvetica Neue"/>
                <a:ea typeface="Helvetica Neue"/>
                <a:cs typeface="Helvetica Neue"/>
                <a:sym typeface="Helvetica Neue"/>
              </a:rPr>
              <a:t>What happens when we fit this dataset entirely?</a:t>
            </a:r>
            <a:endParaRPr/>
          </a:p>
        </p:txBody>
      </p:sp>
      <p:sp>
        <p:nvSpPr>
          <p:cNvPr id="1322" name="Google Shape;1322;p7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61</a:t>
            </a:fld>
            <a:endParaRPr/>
          </a:p>
        </p:txBody>
      </p:sp>
      <p:sp>
        <p:nvSpPr>
          <p:cNvPr id="1323" name="Google Shape;1323;p71"/>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72"/>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ts val="4416"/>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a:p>
        </p:txBody>
      </p:sp>
      <p:cxnSp>
        <p:nvCxnSpPr>
          <p:cNvPr id="1329" name="Google Shape;1329;p72"/>
          <p:cNvCxnSpPr/>
          <p:nvPr/>
        </p:nvCxnSpPr>
        <p:spPr>
          <a:xfrm rot="10800000" flipH="1">
            <a:off x="7000311"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30" name="Google Shape;1330;p72"/>
          <p:cNvCxnSpPr/>
          <p:nvPr/>
        </p:nvCxnSpPr>
        <p:spPr>
          <a:xfrm rot="10800000">
            <a:off x="6119859"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31" name="Google Shape;1331;p72"/>
          <p:cNvSpPr/>
          <p:nvPr/>
        </p:nvSpPr>
        <p:spPr>
          <a:xfrm>
            <a:off x="7922137" y="10187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2" name="Google Shape;1332;p72"/>
          <p:cNvSpPr/>
          <p:nvPr/>
        </p:nvSpPr>
        <p:spPr>
          <a:xfrm>
            <a:off x="8268955" y="98550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3" name="Google Shape;1333;p72"/>
          <p:cNvSpPr/>
          <p:nvPr/>
        </p:nvSpPr>
        <p:spPr>
          <a:xfrm>
            <a:off x="877584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4" name="Google Shape;1334;p72"/>
          <p:cNvSpPr/>
          <p:nvPr/>
        </p:nvSpPr>
        <p:spPr>
          <a:xfrm>
            <a:off x="9075690"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5" name="Google Shape;1335;p72"/>
          <p:cNvSpPr/>
          <p:nvPr/>
        </p:nvSpPr>
        <p:spPr>
          <a:xfrm>
            <a:off x="9882424" y="9677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6" name="Google Shape;1336;p72"/>
          <p:cNvSpPr/>
          <p:nvPr/>
        </p:nvSpPr>
        <p:spPr>
          <a:xfrm>
            <a:off x="932913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7" name="Google Shape;1337;p72"/>
          <p:cNvSpPr/>
          <p:nvPr/>
        </p:nvSpPr>
        <p:spPr>
          <a:xfrm>
            <a:off x="9882424" y="993399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8" name="Google Shape;1338;p72"/>
          <p:cNvSpPr/>
          <p:nvPr/>
        </p:nvSpPr>
        <p:spPr>
          <a:xfrm>
            <a:off x="7693114"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39" name="Google Shape;1339;p72"/>
          <p:cNvSpPr/>
          <p:nvPr/>
        </p:nvSpPr>
        <p:spPr>
          <a:xfrm>
            <a:off x="17667079" y="3369000"/>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40" name="Google Shape;1340;p72"/>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341" name="Google Shape;1341;p72"/>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342" name="Google Shape;1342;p72"/>
          <p:cNvSpPr txBox="1"/>
          <p:nvPr/>
        </p:nvSpPr>
        <p:spPr>
          <a:xfrm>
            <a:off x="6020767" y="9882228"/>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343" name="Google Shape;1343;p72"/>
          <p:cNvSpPr/>
          <p:nvPr/>
        </p:nvSpPr>
        <p:spPr>
          <a:xfrm>
            <a:off x="7364437" y="2479840"/>
            <a:ext cx="16325764" cy="7704087"/>
          </a:xfrm>
          <a:custGeom>
            <a:avLst/>
            <a:gdLst/>
            <a:ahLst/>
            <a:cxnLst/>
            <a:rect l="l" t="t" r="r" b="b"/>
            <a:pathLst>
              <a:path w="21600" h="21067" extrusionOk="0">
                <a:moveTo>
                  <a:pt x="0" y="20827"/>
                </a:moveTo>
                <a:cubicBezTo>
                  <a:pt x="2642" y="21563"/>
                  <a:pt x="5340" y="20589"/>
                  <a:pt x="7475" y="18149"/>
                </a:cubicBezTo>
                <a:cubicBezTo>
                  <a:pt x="9182" y="16199"/>
                  <a:pt x="10411" y="13433"/>
                  <a:pt x="10972" y="10314"/>
                </a:cubicBezTo>
                <a:cubicBezTo>
                  <a:pt x="11451" y="6272"/>
                  <a:pt x="12860" y="2985"/>
                  <a:pt x="14752" y="1521"/>
                </a:cubicBezTo>
                <a:cubicBezTo>
                  <a:pt x="16022" y="538"/>
                  <a:pt x="17397" y="492"/>
                  <a:pt x="18748" y="304"/>
                </a:cubicBezTo>
                <a:cubicBezTo>
                  <a:pt x="19698" y="171"/>
                  <a:pt x="20648" y="-37"/>
                  <a:pt x="21600" y="6"/>
                </a:cubicBezTo>
              </a:path>
            </a:pathLst>
          </a:cu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929292"/>
              </a:buClr>
              <a:buSzPts val="2400"/>
              <a:buFont typeface="Helvetica Neue"/>
              <a:buNone/>
            </a:pPr>
            <a:endParaRPr sz="2400" b="0" i="0" u="none" strike="noStrike" cap="none">
              <a:solidFill>
                <a:srgbClr val="929292"/>
              </a:solidFill>
              <a:latin typeface="Helvetica Neue"/>
              <a:ea typeface="Helvetica Neue"/>
              <a:cs typeface="Helvetica Neue"/>
              <a:sym typeface="Helvetica Neue"/>
            </a:endParaRPr>
          </a:p>
        </p:txBody>
      </p:sp>
      <p:sp>
        <p:nvSpPr>
          <p:cNvPr id="1344" name="Google Shape;1344;p72"/>
          <p:cNvSpPr/>
          <p:nvPr/>
        </p:nvSpPr>
        <p:spPr>
          <a:xfrm>
            <a:off x="7364437" y="2475183"/>
            <a:ext cx="16429885" cy="7732881"/>
          </a:xfrm>
          <a:custGeom>
            <a:avLst/>
            <a:gdLst/>
            <a:ahLst/>
            <a:cxnLst/>
            <a:rect l="l" t="t" r="r" b="b"/>
            <a:pathLst>
              <a:path w="21600" h="21075" extrusionOk="0">
                <a:moveTo>
                  <a:pt x="0" y="20785"/>
                </a:moveTo>
                <a:cubicBezTo>
                  <a:pt x="2526" y="21600"/>
                  <a:pt x="5131" y="20681"/>
                  <a:pt x="7135" y="18210"/>
                </a:cubicBezTo>
                <a:cubicBezTo>
                  <a:pt x="9054" y="15845"/>
                  <a:pt x="10321" y="12159"/>
                  <a:pt x="10727" y="8232"/>
                </a:cubicBezTo>
                <a:cubicBezTo>
                  <a:pt x="10973" y="6051"/>
                  <a:pt x="11595" y="4132"/>
                  <a:pt x="12475" y="2833"/>
                </a:cubicBezTo>
                <a:cubicBezTo>
                  <a:pt x="13693" y="1036"/>
                  <a:pt x="15113" y="673"/>
                  <a:pt x="16579" y="451"/>
                </a:cubicBezTo>
                <a:cubicBezTo>
                  <a:pt x="18218" y="204"/>
                  <a:pt x="19943" y="87"/>
                  <a:pt x="21600" y="0"/>
                </a:cubicBezTo>
              </a:path>
            </a:pathLst>
          </a:custGeom>
          <a:noFill/>
          <a:ln w="50800" cap="flat" cmpd="sng">
            <a:solidFill>
              <a:srgbClr val="016D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45" name="Google Shape;1345;p72"/>
          <p:cNvSpPr/>
          <p:nvPr/>
        </p:nvSpPr>
        <p:spPr>
          <a:xfrm>
            <a:off x="7364314" y="2493792"/>
            <a:ext cx="16404173" cy="7726005"/>
          </a:xfrm>
          <a:custGeom>
            <a:avLst/>
            <a:gdLst/>
            <a:ahLst/>
            <a:cxnLst/>
            <a:rect l="l" t="t" r="r" b="b"/>
            <a:pathLst>
              <a:path w="21600" h="21107" extrusionOk="0">
                <a:moveTo>
                  <a:pt x="0" y="20791"/>
                </a:moveTo>
                <a:cubicBezTo>
                  <a:pt x="2528" y="21535"/>
                  <a:pt x="5142" y="20960"/>
                  <a:pt x="7304" y="19091"/>
                </a:cubicBezTo>
                <a:cubicBezTo>
                  <a:pt x="9556" y="17143"/>
                  <a:pt x="11250" y="13833"/>
                  <a:pt x="12104" y="9931"/>
                </a:cubicBezTo>
                <a:cubicBezTo>
                  <a:pt x="12969" y="5527"/>
                  <a:pt x="14804" y="2104"/>
                  <a:pt x="17110" y="780"/>
                </a:cubicBezTo>
                <a:cubicBezTo>
                  <a:pt x="18518" y="-29"/>
                  <a:pt x="20077" y="-65"/>
                  <a:pt x="21600" y="45"/>
                </a:cubicBezTo>
              </a:path>
            </a:pathLst>
          </a:custGeom>
          <a:noFill/>
          <a:ln w="508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46" name="Google Shape;1346;p72"/>
          <p:cNvSpPr/>
          <p:nvPr/>
        </p:nvSpPr>
        <p:spPr>
          <a:xfrm>
            <a:off x="7177027" y="9132134"/>
            <a:ext cx="3529760" cy="1705889"/>
          </a:xfrm>
          <a:prstGeom prst="roundRect">
            <a:avLst>
              <a:gd name="adj" fmla="val 15000"/>
            </a:avLst>
          </a:pr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347" name="Google Shape;1347;p72" descr="Line Line"/>
          <p:cNvPicPr preferRelativeResize="0"/>
          <p:nvPr/>
        </p:nvPicPr>
        <p:blipFill rotWithShape="1">
          <a:blip r:embed="rId3">
            <a:alphaModFix/>
          </a:blip>
          <a:srcRect/>
          <a:stretch/>
        </p:blipFill>
        <p:spPr>
          <a:xfrm rot="10800000">
            <a:off x="11115714" y="10151262"/>
            <a:ext cx="1134815" cy="405591"/>
          </a:xfrm>
          <a:prstGeom prst="rect">
            <a:avLst/>
          </a:prstGeom>
          <a:noFill/>
          <a:ln>
            <a:noFill/>
          </a:ln>
        </p:spPr>
      </p:pic>
      <p:sp>
        <p:nvSpPr>
          <p:cNvPr id="1348" name="Google Shape;1348;p72"/>
          <p:cNvSpPr txBox="1"/>
          <p:nvPr/>
        </p:nvSpPr>
        <p:spPr>
          <a:xfrm>
            <a:off x="12481294" y="10092515"/>
            <a:ext cx="3347061" cy="52308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pretty well defined!</a:t>
            </a:r>
            <a:endParaRPr/>
          </a:p>
        </p:txBody>
      </p:sp>
      <p:sp>
        <p:nvSpPr>
          <p:cNvPr id="1349" name="Google Shape;1349;p72"/>
          <p:cNvSpPr/>
          <p:nvPr/>
        </p:nvSpPr>
        <p:spPr>
          <a:xfrm>
            <a:off x="7177027" y="9106734"/>
            <a:ext cx="3529760" cy="1756689"/>
          </a:xfrm>
          <a:prstGeom prst="roundRect">
            <a:avLst>
              <a:gd name="adj" fmla="val 14566"/>
            </a:avLst>
          </a:pr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50" name="Google Shape;1350;p7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62</a:t>
            </a:fld>
            <a:endParaRPr/>
          </a:p>
        </p:txBody>
      </p:sp>
      <p:sp>
        <p:nvSpPr>
          <p:cNvPr id="1351" name="Google Shape;1351;p72"/>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3"/>
                                        </p:tgtEl>
                                        <p:attrNameLst>
                                          <p:attrName>style.visibility</p:attrName>
                                        </p:attrNameLst>
                                      </p:cBhvr>
                                      <p:to>
                                        <p:strVal val="visible"/>
                                      </p:to>
                                    </p:set>
                                    <p:animEffect transition="in" filter="fade">
                                      <p:cBhvr>
                                        <p:cTn id="7" dur="600"/>
                                        <p:tgtEl>
                                          <p:spTgt spid="13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4"/>
                                        </p:tgtEl>
                                        <p:attrNameLst>
                                          <p:attrName>style.visibility</p:attrName>
                                        </p:attrNameLst>
                                      </p:cBhvr>
                                      <p:to>
                                        <p:strVal val="visible"/>
                                      </p:to>
                                    </p:set>
                                    <p:animEffect transition="in" filter="fade">
                                      <p:cBhvr>
                                        <p:cTn id="12" dur="600"/>
                                        <p:tgtEl>
                                          <p:spTgt spid="13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5"/>
                                        </p:tgtEl>
                                        <p:attrNameLst>
                                          <p:attrName>style.visibility</p:attrName>
                                        </p:attrNameLst>
                                      </p:cBhvr>
                                      <p:to>
                                        <p:strVal val="visible"/>
                                      </p:to>
                                    </p:set>
                                    <p:animEffect transition="in" filter="fade">
                                      <p:cBhvr>
                                        <p:cTn id="17" dur="600"/>
                                        <p:tgtEl>
                                          <p:spTgt spid="134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4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4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4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73"/>
          <p:cNvSpPr/>
          <p:nvPr/>
        </p:nvSpPr>
        <p:spPr>
          <a:xfrm>
            <a:off x="7364437" y="2479840"/>
            <a:ext cx="16325764" cy="7704087"/>
          </a:xfrm>
          <a:custGeom>
            <a:avLst/>
            <a:gdLst/>
            <a:ahLst/>
            <a:cxnLst/>
            <a:rect l="l" t="t" r="r" b="b"/>
            <a:pathLst>
              <a:path w="21600" h="21067" extrusionOk="0">
                <a:moveTo>
                  <a:pt x="0" y="20827"/>
                </a:moveTo>
                <a:cubicBezTo>
                  <a:pt x="2642" y="21563"/>
                  <a:pt x="5340" y="20589"/>
                  <a:pt x="7475" y="18149"/>
                </a:cubicBezTo>
                <a:cubicBezTo>
                  <a:pt x="9182" y="16199"/>
                  <a:pt x="10411" y="13433"/>
                  <a:pt x="10972" y="10314"/>
                </a:cubicBezTo>
                <a:cubicBezTo>
                  <a:pt x="11451" y="6272"/>
                  <a:pt x="12860" y="2985"/>
                  <a:pt x="14752" y="1521"/>
                </a:cubicBezTo>
                <a:cubicBezTo>
                  <a:pt x="16022" y="538"/>
                  <a:pt x="17397" y="492"/>
                  <a:pt x="18748" y="304"/>
                </a:cubicBezTo>
                <a:cubicBezTo>
                  <a:pt x="19698" y="171"/>
                  <a:pt x="20648" y="-37"/>
                  <a:pt x="21600" y="6"/>
                </a:cubicBezTo>
              </a:path>
            </a:pathLst>
          </a:cu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929292"/>
              </a:buClr>
              <a:buSzPts val="2400"/>
              <a:buFont typeface="Helvetica Neue"/>
              <a:buNone/>
            </a:pPr>
            <a:endParaRPr sz="2400" b="0" i="0" u="none" strike="noStrike" cap="none">
              <a:solidFill>
                <a:srgbClr val="929292"/>
              </a:solidFill>
              <a:latin typeface="Helvetica Neue"/>
              <a:ea typeface="Helvetica Neue"/>
              <a:cs typeface="Helvetica Neue"/>
              <a:sym typeface="Helvetica Neue"/>
            </a:endParaRPr>
          </a:p>
        </p:txBody>
      </p:sp>
      <p:sp>
        <p:nvSpPr>
          <p:cNvPr id="1357" name="Google Shape;1357;p73"/>
          <p:cNvSpPr/>
          <p:nvPr/>
        </p:nvSpPr>
        <p:spPr>
          <a:xfrm>
            <a:off x="7364437" y="2475183"/>
            <a:ext cx="16429885" cy="7732881"/>
          </a:xfrm>
          <a:custGeom>
            <a:avLst/>
            <a:gdLst/>
            <a:ahLst/>
            <a:cxnLst/>
            <a:rect l="l" t="t" r="r" b="b"/>
            <a:pathLst>
              <a:path w="21600" h="21075" extrusionOk="0">
                <a:moveTo>
                  <a:pt x="0" y="20785"/>
                </a:moveTo>
                <a:cubicBezTo>
                  <a:pt x="2526" y="21600"/>
                  <a:pt x="5131" y="20681"/>
                  <a:pt x="7135" y="18210"/>
                </a:cubicBezTo>
                <a:cubicBezTo>
                  <a:pt x="9054" y="15845"/>
                  <a:pt x="10321" y="12159"/>
                  <a:pt x="10727" y="8232"/>
                </a:cubicBezTo>
                <a:cubicBezTo>
                  <a:pt x="10973" y="6051"/>
                  <a:pt x="11595" y="4132"/>
                  <a:pt x="12475" y="2833"/>
                </a:cubicBezTo>
                <a:cubicBezTo>
                  <a:pt x="13693" y="1036"/>
                  <a:pt x="15113" y="673"/>
                  <a:pt x="16579" y="451"/>
                </a:cubicBezTo>
                <a:cubicBezTo>
                  <a:pt x="18218" y="204"/>
                  <a:pt x="19943" y="87"/>
                  <a:pt x="21600" y="0"/>
                </a:cubicBezTo>
              </a:path>
            </a:pathLst>
          </a:custGeom>
          <a:noFill/>
          <a:ln w="50800" cap="flat" cmpd="sng">
            <a:solidFill>
              <a:srgbClr val="016D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58" name="Google Shape;1358;p73"/>
          <p:cNvSpPr/>
          <p:nvPr/>
        </p:nvSpPr>
        <p:spPr>
          <a:xfrm>
            <a:off x="7364314" y="2493792"/>
            <a:ext cx="16404173" cy="7726005"/>
          </a:xfrm>
          <a:custGeom>
            <a:avLst/>
            <a:gdLst/>
            <a:ahLst/>
            <a:cxnLst/>
            <a:rect l="l" t="t" r="r" b="b"/>
            <a:pathLst>
              <a:path w="21600" h="21107" extrusionOk="0">
                <a:moveTo>
                  <a:pt x="0" y="20791"/>
                </a:moveTo>
                <a:cubicBezTo>
                  <a:pt x="2528" y="21535"/>
                  <a:pt x="5142" y="20960"/>
                  <a:pt x="7304" y="19091"/>
                </a:cubicBezTo>
                <a:cubicBezTo>
                  <a:pt x="9556" y="17143"/>
                  <a:pt x="11250" y="13833"/>
                  <a:pt x="12104" y="9931"/>
                </a:cubicBezTo>
                <a:cubicBezTo>
                  <a:pt x="12969" y="5527"/>
                  <a:pt x="14804" y="2104"/>
                  <a:pt x="17110" y="780"/>
                </a:cubicBezTo>
                <a:cubicBezTo>
                  <a:pt x="18518" y="-29"/>
                  <a:pt x="20077" y="-65"/>
                  <a:pt x="21600" y="45"/>
                </a:cubicBezTo>
              </a:path>
            </a:pathLst>
          </a:custGeom>
          <a:noFill/>
          <a:ln w="508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16D01"/>
              </a:buClr>
              <a:buSzPts val="2400"/>
              <a:buFont typeface="Helvetica Neue"/>
              <a:buNone/>
            </a:pPr>
            <a:endParaRPr sz="2400" b="0" i="0" u="none" strike="noStrike" cap="none">
              <a:solidFill>
                <a:srgbClr val="016D01"/>
              </a:solidFill>
              <a:latin typeface="Helvetica Neue"/>
              <a:ea typeface="Helvetica Neue"/>
              <a:cs typeface="Helvetica Neue"/>
              <a:sym typeface="Helvetica Neue"/>
            </a:endParaRPr>
          </a:p>
        </p:txBody>
      </p:sp>
      <p:sp>
        <p:nvSpPr>
          <p:cNvPr id="1359" name="Google Shape;1359;p73"/>
          <p:cNvSpPr txBox="1">
            <a:spLocks noGrp="1"/>
          </p:cNvSpPr>
          <p:nvPr>
            <p:ph type="ctrTitle" idx="4294967295"/>
          </p:nvPr>
        </p:nvSpPr>
        <p:spPr>
          <a:xfrm>
            <a:off x="14704369" y="343878"/>
            <a:ext cx="9102369" cy="771192"/>
          </a:xfrm>
          <a:prstGeom prst="rect">
            <a:avLst/>
          </a:prstGeom>
          <a:noFill/>
          <a:ln>
            <a:noFill/>
          </a:ln>
        </p:spPr>
        <p:txBody>
          <a:bodyPr spcFirstLastPara="1" wrap="square" lIns="50800" tIns="50800" rIns="50800" bIns="50800" anchor="ctr" anchorCtr="0">
            <a:normAutofit fontScale="90000"/>
          </a:bodyPr>
          <a:lstStyle/>
          <a:p>
            <a:pPr marL="0" marR="0" lvl="0" indent="0" algn="ctr" rtl="0">
              <a:lnSpc>
                <a:spcPct val="80000"/>
              </a:lnSpc>
              <a:spcBef>
                <a:spcPts val="0"/>
              </a:spcBef>
              <a:spcAft>
                <a:spcPts val="0"/>
              </a:spcAft>
              <a:buClr>
                <a:srgbClr val="006B64"/>
              </a:buClr>
              <a:buSzPts val="4416"/>
              <a:buFont typeface="Helvetica Neue"/>
              <a:buNone/>
            </a:pPr>
            <a:r>
              <a:rPr lang="en-US" sz="4416" b="1" i="0" u="none" strike="noStrike" cap="none">
                <a:solidFill>
                  <a:srgbClr val="006B64"/>
                </a:solidFill>
                <a:latin typeface="Helvetica Neue"/>
                <a:ea typeface="Helvetica Neue"/>
                <a:cs typeface="Helvetica Neue"/>
                <a:sym typeface="Helvetica Neue"/>
              </a:rPr>
              <a:t>Let’s think about </a:t>
            </a:r>
            <a:r>
              <a:rPr lang="en-US" sz="4416" b="1" i="0" u="none" strike="noStrike" cap="none">
                <a:solidFill>
                  <a:srgbClr val="004C7F"/>
                </a:solidFill>
                <a:latin typeface="Helvetica Neue"/>
                <a:ea typeface="Helvetica Neue"/>
                <a:cs typeface="Helvetica Neue"/>
                <a:sym typeface="Helvetica Neue"/>
              </a:rPr>
              <a:t>logistic functions</a:t>
            </a:r>
            <a:r>
              <a:rPr lang="en-US" sz="4416" b="1" i="0" u="none" strike="noStrike" cap="none">
                <a:solidFill>
                  <a:srgbClr val="006B64"/>
                </a:solidFill>
                <a:latin typeface="Helvetica Neue"/>
                <a:ea typeface="Helvetica Neue"/>
                <a:cs typeface="Helvetica Neue"/>
                <a:sym typeface="Helvetica Neue"/>
              </a:rPr>
              <a:t>!</a:t>
            </a:r>
            <a:endParaRPr/>
          </a:p>
        </p:txBody>
      </p:sp>
      <p:cxnSp>
        <p:nvCxnSpPr>
          <p:cNvPr id="1360" name="Google Shape;1360;p73"/>
          <p:cNvCxnSpPr/>
          <p:nvPr/>
        </p:nvCxnSpPr>
        <p:spPr>
          <a:xfrm rot="10800000" flipH="1">
            <a:off x="7000311"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361" name="Google Shape;1361;p73"/>
          <p:cNvCxnSpPr/>
          <p:nvPr/>
        </p:nvCxnSpPr>
        <p:spPr>
          <a:xfrm rot="10800000">
            <a:off x="6119859"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362" name="Google Shape;1362;p73"/>
          <p:cNvSpPr txBox="1"/>
          <p:nvPr/>
        </p:nvSpPr>
        <p:spPr>
          <a:xfrm>
            <a:off x="6139182" y="2053337"/>
            <a:ext cx="684581" cy="46105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363" name="Google Shape;1363;p73"/>
          <p:cNvSpPr txBox="1"/>
          <p:nvPr/>
        </p:nvSpPr>
        <p:spPr>
          <a:xfrm>
            <a:off x="17693129" y="11525778"/>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364" name="Google Shape;1364;p73"/>
          <p:cNvSpPr txBox="1"/>
          <p:nvPr/>
        </p:nvSpPr>
        <p:spPr>
          <a:xfrm>
            <a:off x="6020767" y="9882228"/>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365" name="Google Shape;1365;p73"/>
          <p:cNvSpPr/>
          <p:nvPr/>
        </p:nvSpPr>
        <p:spPr>
          <a:xfrm>
            <a:off x="16936606" y="1751273"/>
            <a:ext cx="3529760" cy="3415120"/>
          </a:xfrm>
          <a:prstGeom prst="roundRect">
            <a:avLst>
              <a:gd name="adj" fmla="val 7493"/>
            </a:avLst>
          </a:prstGeom>
          <a:noFill/>
          <a:ln w="50800" cap="flat" cmpd="sng">
            <a:solidFill>
              <a:srgbClr val="B41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366" name="Google Shape;1366;p73" descr="Line Line"/>
          <p:cNvPicPr preferRelativeResize="0"/>
          <p:nvPr/>
        </p:nvPicPr>
        <p:blipFill rotWithShape="1">
          <a:blip r:embed="rId3">
            <a:alphaModFix/>
          </a:blip>
          <a:srcRect/>
          <a:stretch/>
        </p:blipFill>
        <p:spPr>
          <a:xfrm rot="-8003911">
            <a:off x="19292155" y="5582563"/>
            <a:ext cx="1040229" cy="405592"/>
          </a:xfrm>
          <a:prstGeom prst="rect">
            <a:avLst/>
          </a:prstGeom>
          <a:noFill/>
          <a:ln>
            <a:noFill/>
          </a:ln>
        </p:spPr>
      </p:pic>
      <p:sp>
        <p:nvSpPr>
          <p:cNvPr id="1367" name="Google Shape;1367;p73"/>
          <p:cNvSpPr txBox="1"/>
          <p:nvPr/>
        </p:nvSpPr>
        <p:spPr>
          <a:xfrm>
            <a:off x="18955977" y="6335267"/>
            <a:ext cx="3719374" cy="523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much more divergent</a:t>
            </a:r>
            <a:endParaRPr/>
          </a:p>
        </p:txBody>
      </p:sp>
      <p:sp>
        <p:nvSpPr>
          <p:cNvPr id="1368" name="Google Shape;1368;p73"/>
          <p:cNvSpPr txBox="1"/>
          <p:nvPr/>
        </p:nvSpPr>
        <p:spPr>
          <a:xfrm>
            <a:off x="8149621" y="11949967"/>
            <a:ext cx="8481524" cy="646921"/>
          </a:xfrm>
          <a:prstGeom prst="rect">
            <a:avLst/>
          </a:prstGeom>
          <a:noFill/>
          <a:ln>
            <a:noFill/>
          </a:ln>
        </p:spPr>
        <p:txBody>
          <a:bodyPr spcFirstLastPara="1" wrap="square" lIns="50800" tIns="50800" rIns="50800" bIns="50800" anchor="t" anchorCtr="0">
            <a:normAutofit fontScale="92500"/>
          </a:bodyPr>
          <a:lstStyle/>
          <a:p>
            <a:pPr marL="458215" marR="0" lvl="0" indent="-458215" algn="l" rtl="0">
              <a:lnSpc>
                <a:spcPct val="100000"/>
              </a:lnSpc>
              <a:spcBef>
                <a:spcPts val="0"/>
              </a:spcBef>
              <a:spcAft>
                <a:spcPts val="0"/>
              </a:spcAft>
              <a:buClr>
                <a:srgbClr val="000000"/>
              </a:buClr>
              <a:buSzPts val="4437"/>
              <a:buFont typeface="Helvetica Neue"/>
              <a:buChar char="■"/>
            </a:pPr>
            <a:r>
              <a:rPr lang="en-US" sz="3607" b="1" i="0" u="none" strike="noStrike" cap="none">
                <a:solidFill>
                  <a:srgbClr val="000000"/>
                </a:solidFill>
                <a:latin typeface="Helvetica Neue"/>
                <a:ea typeface="Helvetica Neue"/>
                <a:cs typeface="Helvetica Neue"/>
                <a:sym typeface="Helvetica Neue"/>
              </a:rPr>
              <a:t>balanced data, more accurate results</a:t>
            </a:r>
            <a:endParaRPr/>
          </a:p>
        </p:txBody>
      </p:sp>
      <p:sp>
        <p:nvSpPr>
          <p:cNvPr id="1369" name="Google Shape;1369;p73"/>
          <p:cNvSpPr/>
          <p:nvPr/>
        </p:nvSpPr>
        <p:spPr>
          <a:xfrm>
            <a:off x="7922137" y="10187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0" name="Google Shape;1370;p73"/>
          <p:cNvSpPr/>
          <p:nvPr/>
        </p:nvSpPr>
        <p:spPr>
          <a:xfrm>
            <a:off x="8268955" y="98550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1" name="Google Shape;1371;p73"/>
          <p:cNvSpPr/>
          <p:nvPr/>
        </p:nvSpPr>
        <p:spPr>
          <a:xfrm>
            <a:off x="877584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2" name="Google Shape;1372;p73"/>
          <p:cNvSpPr/>
          <p:nvPr/>
        </p:nvSpPr>
        <p:spPr>
          <a:xfrm>
            <a:off x="9075690"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3" name="Google Shape;1373;p73"/>
          <p:cNvSpPr/>
          <p:nvPr/>
        </p:nvSpPr>
        <p:spPr>
          <a:xfrm>
            <a:off x="9882424" y="967727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4" name="Google Shape;1374;p73"/>
          <p:cNvSpPr/>
          <p:nvPr/>
        </p:nvSpPr>
        <p:spPr>
          <a:xfrm>
            <a:off x="9329134" y="993399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5" name="Google Shape;1375;p73"/>
          <p:cNvSpPr/>
          <p:nvPr/>
        </p:nvSpPr>
        <p:spPr>
          <a:xfrm>
            <a:off x="9882424" y="993399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6" name="Google Shape;1376;p73"/>
          <p:cNvSpPr/>
          <p:nvPr/>
        </p:nvSpPr>
        <p:spPr>
          <a:xfrm>
            <a:off x="7693114" y="985507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7" name="Google Shape;1377;p73"/>
          <p:cNvSpPr/>
          <p:nvPr/>
        </p:nvSpPr>
        <p:spPr>
          <a:xfrm>
            <a:off x="17667079" y="3369000"/>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78" name="Google Shape;1378;p73"/>
          <p:cNvSpPr/>
          <p:nvPr/>
        </p:nvSpPr>
        <p:spPr>
          <a:xfrm>
            <a:off x="7177027" y="9132134"/>
            <a:ext cx="3529760" cy="1705889"/>
          </a:xfrm>
          <a:prstGeom prst="roundRect">
            <a:avLst>
              <a:gd name="adj" fmla="val 15000"/>
            </a:avLst>
          </a:prstGeom>
          <a:noFill/>
          <a:ln w="508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379" name="Google Shape;1379;p73" descr="Line Line"/>
          <p:cNvPicPr preferRelativeResize="0"/>
          <p:nvPr/>
        </p:nvPicPr>
        <p:blipFill rotWithShape="1">
          <a:blip r:embed="rId4">
            <a:alphaModFix/>
          </a:blip>
          <a:srcRect/>
          <a:stretch/>
        </p:blipFill>
        <p:spPr>
          <a:xfrm rot="10800000">
            <a:off x="11115714" y="10151262"/>
            <a:ext cx="1134815" cy="405591"/>
          </a:xfrm>
          <a:prstGeom prst="rect">
            <a:avLst/>
          </a:prstGeom>
          <a:noFill/>
          <a:ln>
            <a:noFill/>
          </a:ln>
        </p:spPr>
      </p:pic>
      <p:sp>
        <p:nvSpPr>
          <p:cNvPr id="1380" name="Google Shape;1380;p73"/>
          <p:cNvSpPr txBox="1"/>
          <p:nvPr/>
        </p:nvSpPr>
        <p:spPr>
          <a:xfrm>
            <a:off x="12481294" y="10092515"/>
            <a:ext cx="3347061" cy="52308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pretty well defined!</a:t>
            </a:r>
            <a:endParaRPr/>
          </a:p>
        </p:txBody>
      </p:sp>
      <p:sp>
        <p:nvSpPr>
          <p:cNvPr id="1381" name="Google Shape;1381;p7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63</a:t>
            </a:fld>
            <a:endParaRPr/>
          </a:p>
        </p:txBody>
      </p:sp>
      <p:sp>
        <p:nvSpPr>
          <p:cNvPr id="1382" name="Google Shape;1382;p73"/>
          <p:cNvSpPr txBox="1"/>
          <p:nvPr/>
        </p:nvSpPr>
        <p:spPr>
          <a:xfrm>
            <a:off x="433525" y="420075"/>
            <a:ext cx="57057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a:latin typeface="Helvetica Neue"/>
                <a:ea typeface="Helvetica Neue"/>
                <a:cs typeface="Helvetica Neue"/>
                <a:sym typeface="Helvetica Neue"/>
              </a:rPr>
              <a:t>balanced</a:t>
            </a:r>
            <a:r>
              <a:rPr lang="en-US" sz="6000" b="0" i="0" u="none" strike="noStrike" cap="none">
                <a:solidFill>
                  <a:srgbClr val="000000"/>
                </a:solidFill>
                <a:latin typeface="Helvetica Neue"/>
                <a:ea typeface="Helvetica Neue"/>
                <a:cs typeface="Helvetica Neue"/>
                <a:sym typeface="Helvetica Neue"/>
              </a:rPr>
              <a:t> data</a:t>
            </a:r>
            <a:endParaRPr sz="600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64</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more</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rgbClr val="484644"/>
                </a:solidFill>
                <a:latin typeface="Helvetica Neue"/>
                <a:ea typeface="Helvetica Neue"/>
                <a:cs typeface="Helvetica Neue"/>
                <a:sym typeface="Helvetica Neue"/>
              </a:rPr>
              <a:t>balanced</a:t>
            </a:r>
            <a:r>
              <a:rPr lang="en-US" sz="4400"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14123027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65</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rgbClr val="484644"/>
                </a:solidFill>
                <a:latin typeface="Helvetica Neue"/>
                <a:ea typeface="Helvetica Neue"/>
                <a:cs typeface="Helvetica Neue"/>
                <a:sym typeface="Helvetica Neue"/>
              </a:rPr>
              <a:t>normalized</a:t>
            </a:r>
            <a:r>
              <a:rPr lang="en-US" sz="4268"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more</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27748807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cxnSp>
        <p:nvCxnSpPr>
          <p:cNvPr id="1403" name="Google Shape;1403;p76"/>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404" name="Google Shape;1404;p76"/>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405" name="Google Shape;1405;p76"/>
          <p:cNvSpPr/>
          <p:nvPr/>
        </p:nvSpPr>
        <p:spPr>
          <a:xfrm>
            <a:off x="8104222" y="1032018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6" name="Google Shape;1406;p76"/>
          <p:cNvSpPr/>
          <p:nvPr/>
        </p:nvSpPr>
        <p:spPr>
          <a:xfrm>
            <a:off x="8451040" y="991356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7" name="Google Shape;1407;p76"/>
          <p:cNvSpPr/>
          <p:nvPr/>
        </p:nvSpPr>
        <p:spPr>
          <a:xfrm>
            <a:off x="8957929" y="1019139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8" name="Google Shape;1408;p76"/>
          <p:cNvSpPr/>
          <p:nvPr/>
        </p:nvSpPr>
        <p:spPr>
          <a:xfrm>
            <a:off x="10903240" y="10455586"/>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09" name="Google Shape;1409;p76"/>
          <p:cNvSpPr/>
          <p:nvPr/>
        </p:nvSpPr>
        <p:spPr>
          <a:xfrm>
            <a:off x="10064509" y="10080994"/>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0" name="Google Shape;1410;p76"/>
          <p:cNvSpPr/>
          <p:nvPr/>
        </p:nvSpPr>
        <p:spPr>
          <a:xfrm>
            <a:off x="8625720" y="1062142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1" name="Google Shape;1411;p76"/>
          <p:cNvSpPr/>
          <p:nvPr/>
        </p:nvSpPr>
        <p:spPr>
          <a:xfrm>
            <a:off x="10064509" y="1050019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2" name="Google Shape;1412;p76"/>
          <p:cNvSpPr/>
          <p:nvPr/>
        </p:nvSpPr>
        <p:spPr>
          <a:xfrm>
            <a:off x="9432455" y="1036517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3" name="Google Shape;1413;p76"/>
          <p:cNvSpPr/>
          <p:nvPr/>
        </p:nvSpPr>
        <p:spPr>
          <a:xfrm>
            <a:off x="15694779" y="1056229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4" name="Google Shape;1414;p76"/>
          <p:cNvSpPr/>
          <p:nvPr/>
        </p:nvSpPr>
        <p:spPr>
          <a:xfrm>
            <a:off x="16761913" y="10562299"/>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5" name="Google Shape;1415;p76"/>
          <p:cNvSpPr/>
          <p:nvPr/>
        </p:nvSpPr>
        <p:spPr>
          <a:xfrm>
            <a:off x="14112662" y="1062714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6" name="Google Shape;1416;p76"/>
          <p:cNvSpPr/>
          <p:nvPr/>
        </p:nvSpPr>
        <p:spPr>
          <a:xfrm>
            <a:off x="16228347" y="10348872"/>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7" name="Google Shape;1417;p76"/>
          <p:cNvSpPr/>
          <p:nvPr/>
        </p:nvSpPr>
        <p:spPr>
          <a:xfrm>
            <a:off x="14646230" y="1065290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8" name="Google Shape;1418;p76"/>
          <p:cNvSpPr/>
          <p:nvPr/>
        </p:nvSpPr>
        <p:spPr>
          <a:xfrm>
            <a:off x="15179795" y="1005217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9" name="Google Shape;1419;p76"/>
          <p:cNvSpPr/>
          <p:nvPr/>
        </p:nvSpPr>
        <p:spPr>
          <a:xfrm>
            <a:off x="15200958" y="10422465"/>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0" name="Google Shape;1420;p76"/>
          <p:cNvSpPr txBox="1"/>
          <p:nvPr/>
        </p:nvSpPr>
        <p:spPr>
          <a:xfrm>
            <a:off x="19359775" y="10825289"/>
            <a:ext cx="2248815"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Sulfur Dioxide</a:t>
            </a:r>
            <a:endParaRPr dirty="0"/>
          </a:p>
        </p:txBody>
      </p:sp>
      <p:sp>
        <p:nvSpPr>
          <p:cNvPr id="1421" name="Google Shape;1421;p76"/>
          <p:cNvSpPr txBox="1"/>
          <p:nvPr/>
        </p:nvSpPr>
        <p:spPr>
          <a:xfrm>
            <a:off x="6642442" y="1098121"/>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422" name="Google Shape;1422;p7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66</a:t>
            </a:fld>
            <a:endParaRPr/>
          </a:p>
        </p:txBody>
      </p:sp>
      <p:sp>
        <p:nvSpPr>
          <p:cNvPr id="1423" name="Google Shape;1423;p76"/>
          <p:cNvSpPr/>
          <p:nvPr/>
        </p:nvSpPr>
        <p:spPr>
          <a:xfrm>
            <a:off x="11045793" y="9962683"/>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4" name="Google Shape;1424;p76"/>
          <p:cNvSpPr/>
          <p:nvPr/>
        </p:nvSpPr>
        <p:spPr>
          <a:xfrm>
            <a:off x="11392613" y="99112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5" name="Google Shape;1425;p76"/>
          <p:cNvSpPr/>
          <p:nvPr/>
        </p:nvSpPr>
        <p:spPr>
          <a:xfrm>
            <a:off x="11899500" y="1018162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6" name="Google Shape;1426;p76"/>
          <p:cNvSpPr/>
          <p:nvPr/>
        </p:nvSpPr>
        <p:spPr>
          <a:xfrm>
            <a:off x="10728561" y="988780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7" name="Google Shape;1427;p76"/>
          <p:cNvSpPr/>
          <p:nvPr/>
        </p:nvSpPr>
        <p:spPr>
          <a:xfrm>
            <a:off x="13006082" y="98394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8" name="Google Shape;1428;p76"/>
          <p:cNvSpPr/>
          <p:nvPr/>
        </p:nvSpPr>
        <p:spPr>
          <a:xfrm>
            <a:off x="13818392" y="1001037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9" name="Google Shape;1429;p76"/>
          <p:cNvSpPr/>
          <p:nvPr/>
        </p:nvSpPr>
        <p:spPr>
          <a:xfrm>
            <a:off x="13006082" y="1055482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0" name="Google Shape;1430;p76"/>
          <p:cNvSpPr/>
          <p:nvPr/>
        </p:nvSpPr>
        <p:spPr>
          <a:xfrm>
            <a:off x="12374026" y="1023948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1" name="Google Shape;1431;p76"/>
          <p:cNvSpPr/>
          <p:nvPr/>
        </p:nvSpPr>
        <p:spPr>
          <a:xfrm>
            <a:off x="10475600" y="10339868"/>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2" name="Google Shape;1432;p76"/>
          <p:cNvSpPr/>
          <p:nvPr/>
        </p:nvSpPr>
        <p:spPr>
          <a:xfrm>
            <a:off x="13463455" y="1004413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3" name="Google Shape;1433;p76"/>
          <p:cNvSpPr/>
          <p:nvPr/>
        </p:nvSpPr>
        <p:spPr>
          <a:xfrm>
            <a:off x="12831402" y="10128054"/>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4" name="Google Shape;1434;p76"/>
          <p:cNvSpPr/>
          <p:nvPr/>
        </p:nvSpPr>
        <p:spPr>
          <a:xfrm>
            <a:off x="14444740" y="10137695"/>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5" name="Google Shape;1435;p76"/>
          <p:cNvSpPr/>
          <p:nvPr/>
        </p:nvSpPr>
        <p:spPr>
          <a:xfrm>
            <a:off x="11815418" y="9865161"/>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6" name="Google Shape;1436;p76"/>
          <p:cNvSpPr/>
          <p:nvPr/>
        </p:nvSpPr>
        <p:spPr>
          <a:xfrm>
            <a:off x="12317552" y="989697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7" name="Google Shape;1437;p76"/>
          <p:cNvSpPr/>
          <p:nvPr/>
        </p:nvSpPr>
        <p:spPr>
          <a:xfrm>
            <a:off x="16228345" y="9887035"/>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8" name="Google Shape;1438;p76"/>
          <p:cNvSpPr/>
          <p:nvPr/>
        </p:nvSpPr>
        <p:spPr>
          <a:xfrm>
            <a:off x="17295479" y="9887035"/>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39" name="Google Shape;1439;p76"/>
          <p:cNvSpPr/>
          <p:nvPr/>
        </p:nvSpPr>
        <p:spPr>
          <a:xfrm>
            <a:off x="16761913" y="977664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0" name="Google Shape;1440;p76"/>
          <p:cNvSpPr/>
          <p:nvPr/>
        </p:nvSpPr>
        <p:spPr>
          <a:xfrm>
            <a:off x="18400110" y="1022932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1" name="Google Shape;1441;p76"/>
          <p:cNvSpPr/>
          <p:nvPr/>
        </p:nvSpPr>
        <p:spPr>
          <a:xfrm>
            <a:off x="11611502" y="10627699"/>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2" name="Google Shape;1442;p76"/>
          <p:cNvSpPr/>
          <p:nvPr/>
        </p:nvSpPr>
        <p:spPr>
          <a:xfrm>
            <a:off x="12584536" y="1068361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3" name="Google Shape;1443;p76"/>
          <p:cNvSpPr/>
          <p:nvPr/>
        </p:nvSpPr>
        <p:spPr>
          <a:xfrm>
            <a:off x="13611479" y="10665301"/>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4" name="Google Shape;1444;p76"/>
          <p:cNvSpPr/>
          <p:nvPr/>
        </p:nvSpPr>
        <p:spPr>
          <a:xfrm>
            <a:off x="14890204" y="975188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5" name="Google Shape;1445;p76"/>
          <p:cNvSpPr/>
          <p:nvPr/>
        </p:nvSpPr>
        <p:spPr>
          <a:xfrm>
            <a:off x="13967964" y="978935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6" name="Google Shape;1446;p76"/>
          <p:cNvSpPr/>
          <p:nvPr/>
        </p:nvSpPr>
        <p:spPr>
          <a:xfrm>
            <a:off x="15765408" y="10086569"/>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47" name="Google Shape;1447;p76"/>
          <p:cNvSpPr txBox="1"/>
          <p:nvPr/>
        </p:nvSpPr>
        <p:spPr>
          <a:xfrm>
            <a:off x="17966034" y="11405038"/>
            <a:ext cx="82675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120</a:t>
            </a:r>
            <a:endParaRPr dirty="0"/>
          </a:p>
        </p:txBody>
      </p:sp>
      <p:sp>
        <p:nvSpPr>
          <p:cNvPr id="1448" name="Google Shape;1448;p76"/>
          <p:cNvSpPr txBox="1"/>
          <p:nvPr/>
        </p:nvSpPr>
        <p:spPr>
          <a:xfrm>
            <a:off x="12601260"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60</a:t>
            </a:r>
            <a:endParaRPr dirty="0"/>
          </a:p>
        </p:txBody>
      </p:sp>
      <p:sp>
        <p:nvSpPr>
          <p:cNvPr id="1449" name="Google Shape;1449;p76"/>
          <p:cNvSpPr txBox="1"/>
          <p:nvPr/>
        </p:nvSpPr>
        <p:spPr>
          <a:xfrm>
            <a:off x="15470407"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90</a:t>
            </a:r>
            <a:endParaRPr dirty="0"/>
          </a:p>
        </p:txBody>
      </p:sp>
      <p:sp>
        <p:nvSpPr>
          <p:cNvPr id="1450" name="Google Shape;1450;p76"/>
          <p:cNvSpPr txBox="1"/>
          <p:nvPr/>
        </p:nvSpPr>
        <p:spPr>
          <a:xfrm>
            <a:off x="9674734"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30</a:t>
            </a:r>
            <a:endParaRPr dirty="0"/>
          </a:p>
        </p:txBody>
      </p:sp>
      <p:sp>
        <p:nvSpPr>
          <p:cNvPr id="1455" name="Google Shape;1455;p76"/>
          <p:cNvSpPr txBox="1"/>
          <p:nvPr/>
        </p:nvSpPr>
        <p:spPr>
          <a:xfrm>
            <a:off x="433525" y="420075"/>
            <a:ext cx="62088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normalized</a:t>
            </a:r>
            <a:r>
              <a:rPr lang="en-US" sz="6000" b="0" i="0" u="none" strike="noStrike" cap="none">
                <a:solidFill>
                  <a:srgbClr val="000000"/>
                </a:solidFill>
                <a:latin typeface="Helvetica Neue"/>
                <a:ea typeface="Helvetica Neue"/>
                <a:cs typeface="Helvetica Neue"/>
                <a:sym typeface="Helvetica Neue"/>
              </a:rPr>
              <a:t> data</a:t>
            </a:r>
            <a:endParaRPr sz="6000"/>
          </a:p>
        </p:txBody>
      </p:sp>
      <p:sp>
        <p:nvSpPr>
          <p:cNvPr id="10" name="Google Shape;1511;p77">
            <a:extLst>
              <a:ext uri="{FF2B5EF4-FFF2-40B4-BE49-F238E27FC236}">
                <a16:creationId xmlns:a16="http://schemas.microsoft.com/office/drawing/2014/main" id="{BAB60F89-7B9F-C0E7-7D47-43D6B1BF056F}"/>
              </a:ext>
            </a:extLst>
          </p:cNvPr>
          <p:cNvSpPr txBox="1"/>
          <p:nvPr/>
        </p:nvSpPr>
        <p:spPr>
          <a:xfrm>
            <a:off x="6162263" y="2004129"/>
            <a:ext cx="770761"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12</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1" name="Google Shape;1512;p77">
            <a:extLst>
              <a:ext uri="{FF2B5EF4-FFF2-40B4-BE49-F238E27FC236}">
                <a16:creationId xmlns:a16="http://schemas.microsoft.com/office/drawing/2014/main" id="{A3E0D0C3-69E7-A36F-06B9-8A37B0FFE66D}"/>
              </a:ext>
            </a:extLst>
          </p:cNvPr>
          <p:cNvSpPr txBox="1"/>
          <p:nvPr/>
        </p:nvSpPr>
        <p:spPr>
          <a:xfrm>
            <a:off x="6347265" y="641470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6</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2" name="Google Shape;1513;p77">
            <a:extLst>
              <a:ext uri="{FF2B5EF4-FFF2-40B4-BE49-F238E27FC236}">
                <a16:creationId xmlns:a16="http://schemas.microsoft.com/office/drawing/2014/main" id="{3CC79ED4-1A7B-D5E9-5342-516FB708801B}"/>
              </a:ext>
            </a:extLst>
          </p:cNvPr>
          <p:cNvSpPr txBox="1"/>
          <p:nvPr/>
        </p:nvSpPr>
        <p:spPr>
          <a:xfrm>
            <a:off x="6343208" y="420941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9</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3" name="Google Shape;1514;p77">
            <a:extLst>
              <a:ext uri="{FF2B5EF4-FFF2-40B4-BE49-F238E27FC236}">
                <a16:creationId xmlns:a16="http://schemas.microsoft.com/office/drawing/2014/main" id="{86FFA73A-CBB1-04B0-B923-775A90379B78}"/>
              </a:ext>
            </a:extLst>
          </p:cNvPr>
          <p:cNvSpPr txBox="1"/>
          <p:nvPr/>
        </p:nvSpPr>
        <p:spPr>
          <a:xfrm>
            <a:off x="6347265" y="8725815"/>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3</a:t>
            </a:r>
            <a:r>
              <a:rPr lang="en-US" sz="2400" b="0" i="0" u="none" strike="noStrike" cap="none" dirty="0">
                <a:solidFill>
                  <a:srgbClr val="5E5E5E"/>
                </a:solidFill>
                <a:latin typeface="Helvetica Neue"/>
                <a:ea typeface="Helvetica Neue"/>
                <a:cs typeface="Helvetica Neue"/>
                <a:sym typeface="Helvetica Neue"/>
              </a:rPr>
              <a:t>0</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77"/>
          <p:cNvSpPr/>
          <p:nvPr/>
        </p:nvSpPr>
        <p:spPr>
          <a:xfrm rot="4419754">
            <a:off x="8973335" y="4740497"/>
            <a:ext cx="13932477" cy="24928351"/>
          </a:xfrm>
          <a:prstGeom prst="rect">
            <a:avLst/>
          </a:prstGeom>
          <a:solidFill>
            <a:srgbClr val="ED220D">
              <a:alpha val="16078"/>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1461" name="Google Shape;1461;p77"/>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462" name="Google Shape;1462;p77"/>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478" name="Google Shape;1478;p7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67</a:t>
            </a:fld>
            <a:endParaRPr/>
          </a:p>
        </p:txBody>
      </p:sp>
      <p:cxnSp>
        <p:nvCxnSpPr>
          <p:cNvPr id="1503" name="Google Shape;1503;p77"/>
          <p:cNvCxnSpPr>
            <a:cxnSpLocks/>
          </p:cNvCxnSpPr>
          <p:nvPr/>
        </p:nvCxnSpPr>
        <p:spPr>
          <a:xfrm flipV="1">
            <a:off x="1885071" y="7083581"/>
            <a:ext cx="23844738" cy="7015458"/>
          </a:xfrm>
          <a:prstGeom prst="straightConnector1">
            <a:avLst/>
          </a:prstGeom>
          <a:noFill/>
          <a:ln w="38100" cap="flat" cmpd="sng">
            <a:solidFill>
              <a:srgbClr val="EB220C"/>
            </a:solidFill>
            <a:prstDash val="dashDot"/>
            <a:miter lim="400000"/>
            <a:headEnd type="none" w="sm" len="sm"/>
            <a:tailEnd type="none" w="sm" len="sm"/>
          </a:ln>
        </p:spPr>
      </p:cxnSp>
      <p:sp>
        <p:nvSpPr>
          <p:cNvPr id="1504" name="Google Shape;1504;p77"/>
          <p:cNvSpPr txBox="1"/>
          <p:nvPr/>
        </p:nvSpPr>
        <p:spPr>
          <a:xfrm>
            <a:off x="14300089" y="3816962"/>
            <a:ext cx="5090335" cy="342657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x - </a:t>
            </a:r>
            <a:r>
              <a:rPr lang="en-US" sz="3600" b="1" dirty="0">
                <a:solidFill>
                  <a:srgbClr val="EF7001"/>
                </a:solidFill>
                <a:latin typeface="Helvetica Neue"/>
                <a:ea typeface="Helvetica Neue"/>
                <a:cs typeface="Helvetica Neue"/>
                <a:sym typeface="Helvetica Neue"/>
              </a:rPr>
              <a:t>10y</a:t>
            </a:r>
            <a:r>
              <a:rPr lang="en-US" sz="3600" b="1" i="0" u="none" strike="noStrike" cap="none" dirty="0">
                <a:solidFill>
                  <a:srgbClr val="EF7001"/>
                </a:solidFill>
                <a:latin typeface="Helvetica Neue"/>
                <a:ea typeface="Helvetica Neue"/>
                <a:cs typeface="Helvetica Neue"/>
                <a:sym typeface="Helvetica Neue"/>
              </a:rPr>
              <a:t> &gt; </a:t>
            </a:r>
            <a:r>
              <a:rPr lang="en-US" sz="3600" b="1" dirty="0">
                <a:solidFill>
                  <a:srgbClr val="EF7001"/>
                </a:solidFill>
                <a:latin typeface="Helvetica Neue"/>
                <a:ea typeface="Helvetica Neue"/>
                <a:cs typeface="Helvetica Neue"/>
                <a:sym typeface="Helvetica Neue"/>
              </a:rPr>
              <a:t>5</a:t>
            </a:r>
            <a:r>
              <a:rPr lang="en-US" sz="3600" b="1" i="0" u="none" strike="noStrike" cap="none" dirty="0">
                <a:solidFill>
                  <a:srgbClr val="EF7001"/>
                </a:solidFill>
                <a:latin typeface="Helvetica Neue"/>
                <a:ea typeface="Helvetica Neue"/>
                <a:cs typeface="Helvetica Neue"/>
                <a:sym typeface="Helvetica Neue"/>
              </a:rPr>
              <a:t>0</a:t>
            </a:r>
            <a:endParaRPr dirty="0"/>
          </a:p>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   </a:t>
            </a:r>
            <a:endParaRPr dirty="0"/>
          </a:p>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True == Red</a:t>
            </a:r>
            <a:endParaRPr dirty="0"/>
          </a:p>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False == White</a:t>
            </a:r>
            <a:endParaRPr dirty="0"/>
          </a:p>
          <a:p>
            <a:pPr marL="0" marR="0" lvl="0" indent="0" algn="ctr" rtl="0">
              <a:lnSpc>
                <a:spcPct val="100000"/>
              </a:lnSpc>
              <a:spcBef>
                <a:spcPts val="0"/>
              </a:spcBef>
              <a:spcAft>
                <a:spcPts val="0"/>
              </a:spcAft>
              <a:buClr>
                <a:srgbClr val="EF7001"/>
              </a:buClr>
              <a:buSzPts val="3600"/>
              <a:buFont typeface="Helvetica Neue"/>
              <a:buNone/>
            </a:pPr>
            <a:endParaRPr sz="3600" b="1" i="0" u="none" strike="noStrike" cap="none" dirty="0">
              <a:solidFill>
                <a:srgbClr val="EF7001"/>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a:t>
            </a:r>
            <a:endParaRPr dirty="0"/>
          </a:p>
        </p:txBody>
      </p:sp>
      <p:sp>
        <p:nvSpPr>
          <p:cNvPr id="1506" name="Google Shape;1506;p77"/>
          <p:cNvSpPr txBox="1"/>
          <p:nvPr/>
        </p:nvSpPr>
        <p:spPr>
          <a:xfrm>
            <a:off x="6642442" y="1098121"/>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508" name="Google Shape;1508;p77"/>
          <p:cNvSpPr txBox="1"/>
          <p:nvPr/>
        </p:nvSpPr>
        <p:spPr>
          <a:xfrm>
            <a:off x="12601260"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6</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09" name="Google Shape;1509;p77"/>
          <p:cNvSpPr txBox="1"/>
          <p:nvPr/>
        </p:nvSpPr>
        <p:spPr>
          <a:xfrm>
            <a:off x="15470407"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90</a:t>
            </a:r>
          </a:p>
        </p:txBody>
      </p:sp>
      <p:sp>
        <p:nvSpPr>
          <p:cNvPr id="1510" name="Google Shape;1510;p77"/>
          <p:cNvSpPr txBox="1"/>
          <p:nvPr/>
        </p:nvSpPr>
        <p:spPr>
          <a:xfrm>
            <a:off x="9674734"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3</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11" name="Google Shape;1511;p77"/>
          <p:cNvSpPr txBox="1"/>
          <p:nvPr/>
        </p:nvSpPr>
        <p:spPr>
          <a:xfrm>
            <a:off x="6162263" y="2004129"/>
            <a:ext cx="770761"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12</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12" name="Google Shape;1512;p77"/>
          <p:cNvSpPr txBox="1"/>
          <p:nvPr/>
        </p:nvSpPr>
        <p:spPr>
          <a:xfrm>
            <a:off x="6347265" y="641470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6</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13" name="Google Shape;1513;p77"/>
          <p:cNvSpPr txBox="1"/>
          <p:nvPr/>
        </p:nvSpPr>
        <p:spPr>
          <a:xfrm>
            <a:off x="6343208" y="420941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9</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14" name="Google Shape;1514;p77"/>
          <p:cNvSpPr txBox="1"/>
          <p:nvPr/>
        </p:nvSpPr>
        <p:spPr>
          <a:xfrm>
            <a:off x="6347265" y="8725815"/>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3</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15" name="Google Shape;1515;p77"/>
          <p:cNvSpPr txBox="1"/>
          <p:nvPr/>
        </p:nvSpPr>
        <p:spPr>
          <a:xfrm>
            <a:off x="433525" y="420075"/>
            <a:ext cx="62088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normalized</a:t>
            </a:r>
            <a:r>
              <a:rPr lang="en-US" sz="6000" b="0" i="0" u="none" strike="noStrike" cap="none">
                <a:solidFill>
                  <a:srgbClr val="000000"/>
                </a:solidFill>
                <a:latin typeface="Helvetica Neue"/>
                <a:ea typeface="Helvetica Neue"/>
                <a:cs typeface="Helvetica Neue"/>
                <a:sym typeface="Helvetica Neue"/>
              </a:rPr>
              <a:t> data</a:t>
            </a:r>
            <a:endParaRPr sz="6000"/>
          </a:p>
        </p:txBody>
      </p:sp>
      <p:sp>
        <p:nvSpPr>
          <p:cNvPr id="2" name="Google Shape;1447;p76">
            <a:extLst>
              <a:ext uri="{FF2B5EF4-FFF2-40B4-BE49-F238E27FC236}">
                <a16:creationId xmlns:a16="http://schemas.microsoft.com/office/drawing/2014/main" id="{F31CE0F9-C2A4-4DC5-38E5-A962813583A6}"/>
              </a:ext>
            </a:extLst>
          </p:cNvPr>
          <p:cNvSpPr txBox="1"/>
          <p:nvPr/>
        </p:nvSpPr>
        <p:spPr>
          <a:xfrm>
            <a:off x="17966034" y="11405038"/>
            <a:ext cx="82675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120</a:t>
            </a:r>
            <a:endParaRPr dirty="0"/>
          </a:p>
        </p:txBody>
      </p:sp>
      <p:sp>
        <p:nvSpPr>
          <p:cNvPr id="3" name="Google Shape;1405;p76">
            <a:extLst>
              <a:ext uri="{FF2B5EF4-FFF2-40B4-BE49-F238E27FC236}">
                <a16:creationId xmlns:a16="http://schemas.microsoft.com/office/drawing/2014/main" id="{5FE53AB7-E7B6-F67D-9F80-512756E5338F}"/>
              </a:ext>
            </a:extLst>
          </p:cNvPr>
          <p:cNvSpPr/>
          <p:nvPr/>
        </p:nvSpPr>
        <p:spPr>
          <a:xfrm>
            <a:off x="8104222" y="1032018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 name="Google Shape;1406;p76">
            <a:extLst>
              <a:ext uri="{FF2B5EF4-FFF2-40B4-BE49-F238E27FC236}">
                <a16:creationId xmlns:a16="http://schemas.microsoft.com/office/drawing/2014/main" id="{FCDFF81A-6E1E-D3AC-19BC-5FBD83637C50}"/>
              </a:ext>
            </a:extLst>
          </p:cNvPr>
          <p:cNvSpPr/>
          <p:nvPr/>
        </p:nvSpPr>
        <p:spPr>
          <a:xfrm>
            <a:off x="8451040" y="991356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 name="Google Shape;1407;p76">
            <a:extLst>
              <a:ext uri="{FF2B5EF4-FFF2-40B4-BE49-F238E27FC236}">
                <a16:creationId xmlns:a16="http://schemas.microsoft.com/office/drawing/2014/main" id="{4AEBFDC1-FED4-756A-DA29-C0F0D6FF73EA}"/>
              </a:ext>
            </a:extLst>
          </p:cNvPr>
          <p:cNvSpPr/>
          <p:nvPr/>
        </p:nvSpPr>
        <p:spPr>
          <a:xfrm>
            <a:off x="8957929" y="1019139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 name="Google Shape;1408;p76">
            <a:extLst>
              <a:ext uri="{FF2B5EF4-FFF2-40B4-BE49-F238E27FC236}">
                <a16:creationId xmlns:a16="http://schemas.microsoft.com/office/drawing/2014/main" id="{7BD67E19-6A3F-BD74-4D8D-E72F3D2A7F00}"/>
              </a:ext>
            </a:extLst>
          </p:cNvPr>
          <p:cNvSpPr/>
          <p:nvPr/>
        </p:nvSpPr>
        <p:spPr>
          <a:xfrm>
            <a:off x="10903240" y="10455586"/>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 name="Google Shape;1409;p76">
            <a:extLst>
              <a:ext uri="{FF2B5EF4-FFF2-40B4-BE49-F238E27FC236}">
                <a16:creationId xmlns:a16="http://schemas.microsoft.com/office/drawing/2014/main" id="{993DE7FD-33DB-7668-C3AD-F35C14922482}"/>
              </a:ext>
            </a:extLst>
          </p:cNvPr>
          <p:cNvSpPr/>
          <p:nvPr/>
        </p:nvSpPr>
        <p:spPr>
          <a:xfrm>
            <a:off x="10064509" y="10080994"/>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 name="Google Shape;1410;p76">
            <a:extLst>
              <a:ext uri="{FF2B5EF4-FFF2-40B4-BE49-F238E27FC236}">
                <a16:creationId xmlns:a16="http://schemas.microsoft.com/office/drawing/2014/main" id="{164C69FB-4CB9-692B-F5B6-7F7387DB9083}"/>
              </a:ext>
            </a:extLst>
          </p:cNvPr>
          <p:cNvSpPr/>
          <p:nvPr/>
        </p:nvSpPr>
        <p:spPr>
          <a:xfrm>
            <a:off x="8625720" y="1062142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 name="Google Shape;1411;p76">
            <a:extLst>
              <a:ext uri="{FF2B5EF4-FFF2-40B4-BE49-F238E27FC236}">
                <a16:creationId xmlns:a16="http://schemas.microsoft.com/office/drawing/2014/main" id="{2ADD4E5C-3489-588E-2884-3F6C571710D9}"/>
              </a:ext>
            </a:extLst>
          </p:cNvPr>
          <p:cNvSpPr/>
          <p:nvPr/>
        </p:nvSpPr>
        <p:spPr>
          <a:xfrm>
            <a:off x="10064509" y="1050019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Google Shape;1412;p76">
            <a:extLst>
              <a:ext uri="{FF2B5EF4-FFF2-40B4-BE49-F238E27FC236}">
                <a16:creationId xmlns:a16="http://schemas.microsoft.com/office/drawing/2014/main" id="{18E62819-7393-E4C5-4916-4240C07B2585}"/>
              </a:ext>
            </a:extLst>
          </p:cNvPr>
          <p:cNvSpPr/>
          <p:nvPr/>
        </p:nvSpPr>
        <p:spPr>
          <a:xfrm>
            <a:off x="9432455" y="1036517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413;p76">
            <a:extLst>
              <a:ext uri="{FF2B5EF4-FFF2-40B4-BE49-F238E27FC236}">
                <a16:creationId xmlns:a16="http://schemas.microsoft.com/office/drawing/2014/main" id="{76DC86DD-6019-A03C-5B63-4586C5F7EEB3}"/>
              </a:ext>
            </a:extLst>
          </p:cNvPr>
          <p:cNvSpPr/>
          <p:nvPr/>
        </p:nvSpPr>
        <p:spPr>
          <a:xfrm>
            <a:off x="15694779" y="1056229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414;p76">
            <a:extLst>
              <a:ext uri="{FF2B5EF4-FFF2-40B4-BE49-F238E27FC236}">
                <a16:creationId xmlns:a16="http://schemas.microsoft.com/office/drawing/2014/main" id="{70D32097-8C3E-25FB-2384-ACFBCD8BECF9}"/>
              </a:ext>
            </a:extLst>
          </p:cNvPr>
          <p:cNvSpPr/>
          <p:nvPr/>
        </p:nvSpPr>
        <p:spPr>
          <a:xfrm>
            <a:off x="16761913" y="10562299"/>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 name="Google Shape;1415;p76">
            <a:extLst>
              <a:ext uri="{FF2B5EF4-FFF2-40B4-BE49-F238E27FC236}">
                <a16:creationId xmlns:a16="http://schemas.microsoft.com/office/drawing/2014/main" id="{BC280657-6FE4-C9BE-48FD-1415D030510E}"/>
              </a:ext>
            </a:extLst>
          </p:cNvPr>
          <p:cNvSpPr/>
          <p:nvPr/>
        </p:nvSpPr>
        <p:spPr>
          <a:xfrm>
            <a:off x="14112662" y="1062714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 name="Google Shape;1416;p76">
            <a:extLst>
              <a:ext uri="{FF2B5EF4-FFF2-40B4-BE49-F238E27FC236}">
                <a16:creationId xmlns:a16="http://schemas.microsoft.com/office/drawing/2014/main" id="{2DD9D291-E90C-1B13-96B0-9CDDF3672614}"/>
              </a:ext>
            </a:extLst>
          </p:cNvPr>
          <p:cNvSpPr/>
          <p:nvPr/>
        </p:nvSpPr>
        <p:spPr>
          <a:xfrm>
            <a:off x="16228347" y="10348872"/>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 name="Google Shape;1417;p76">
            <a:extLst>
              <a:ext uri="{FF2B5EF4-FFF2-40B4-BE49-F238E27FC236}">
                <a16:creationId xmlns:a16="http://schemas.microsoft.com/office/drawing/2014/main" id="{392BFA3A-1F6E-188A-35AD-BB623B04D7A6}"/>
              </a:ext>
            </a:extLst>
          </p:cNvPr>
          <p:cNvSpPr/>
          <p:nvPr/>
        </p:nvSpPr>
        <p:spPr>
          <a:xfrm>
            <a:off x="14646230" y="1065290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 name="Google Shape;1418;p76">
            <a:extLst>
              <a:ext uri="{FF2B5EF4-FFF2-40B4-BE49-F238E27FC236}">
                <a16:creationId xmlns:a16="http://schemas.microsoft.com/office/drawing/2014/main" id="{F54F20F3-FE50-92C4-CCEE-D93C1EB8B340}"/>
              </a:ext>
            </a:extLst>
          </p:cNvPr>
          <p:cNvSpPr/>
          <p:nvPr/>
        </p:nvSpPr>
        <p:spPr>
          <a:xfrm>
            <a:off x="15179795" y="1005217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 name="Google Shape;1419;p76">
            <a:extLst>
              <a:ext uri="{FF2B5EF4-FFF2-40B4-BE49-F238E27FC236}">
                <a16:creationId xmlns:a16="http://schemas.microsoft.com/office/drawing/2014/main" id="{E7B9621B-1908-D673-5637-C714208DC39D}"/>
              </a:ext>
            </a:extLst>
          </p:cNvPr>
          <p:cNvSpPr/>
          <p:nvPr/>
        </p:nvSpPr>
        <p:spPr>
          <a:xfrm>
            <a:off x="15200958" y="1048685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 name="Google Shape;1423;p76">
            <a:extLst>
              <a:ext uri="{FF2B5EF4-FFF2-40B4-BE49-F238E27FC236}">
                <a16:creationId xmlns:a16="http://schemas.microsoft.com/office/drawing/2014/main" id="{BB05EA3D-E019-225E-68C3-E2513DD6FA85}"/>
              </a:ext>
            </a:extLst>
          </p:cNvPr>
          <p:cNvSpPr/>
          <p:nvPr/>
        </p:nvSpPr>
        <p:spPr>
          <a:xfrm>
            <a:off x="11045793" y="9962683"/>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9" name="Google Shape;1424;p76">
            <a:extLst>
              <a:ext uri="{FF2B5EF4-FFF2-40B4-BE49-F238E27FC236}">
                <a16:creationId xmlns:a16="http://schemas.microsoft.com/office/drawing/2014/main" id="{2C6BD4AC-A7D9-90B6-5F0E-1A898FDCF1D3}"/>
              </a:ext>
            </a:extLst>
          </p:cNvPr>
          <p:cNvSpPr/>
          <p:nvPr/>
        </p:nvSpPr>
        <p:spPr>
          <a:xfrm>
            <a:off x="11392613" y="99112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 name="Google Shape;1425;p76">
            <a:extLst>
              <a:ext uri="{FF2B5EF4-FFF2-40B4-BE49-F238E27FC236}">
                <a16:creationId xmlns:a16="http://schemas.microsoft.com/office/drawing/2014/main" id="{2D948E0D-7188-2869-B1F7-0C71C634C5CB}"/>
              </a:ext>
            </a:extLst>
          </p:cNvPr>
          <p:cNvSpPr/>
          <p:nvPr/>
        </p:nvSpPr>
        <p:spPr>
          <a:xfrm>
            <a:off x="11899500" y="1018162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 name="Google Shape;1426;p76">
            <a:extLst>
              <a:ext uri="{FF2B5EF4-FFF2-40B4-BE49-F238E27FC236}">
                <a16:creationId xmlns:a16="http://schemas.microsoft.com/office/drawing/2014/main" id="{AFFC4478-CA85-3EEB-4966-C2CBB0EAEFAC}"/>
              </a:ext>
            </a:extLst>
          </p:cNvPr>
          <p:cNvSpPr/>
          <p:nvPr/>
        </p:nvSpPr>
        <p:spPr>
          <a:xfrm>
            <a:off x="10728561" y="988780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 name="Google Shape;1427;p76">
            <a:extLst>
              <a:ext uri="{FF2B5EF4-FFF2-40B4-BE49-F238E27FC236}">
                <a16:creationId xmlns:a16="http://schemas.microsoft.com/office/drawing/2014/main" id="{8E6A19B2-7089-7A69-1443-269BA0D481B7}"/>
              </a:ext>
            </a:extLst>
          </p:cNvPr>
          <p:cNvSpPr/>
          <p:nvPr/>
        </p:nvSpPr>
        <p:spPr>
          <a:xfrm>
            <a:off x="13006082" y="98394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 name="Google Shape;1428;p76">
            <a:extLst>
              <a:ext uri="{FF2B5EF4-FFF2-40B4-BE49-F238E27FC236}">
                <a16:creationId xmlns:a16="http://schemas.microsoft.com/office/drawing/2014/main" id="{0F69BC5F-773C-F02B-4821-9E87412A7268}"/>
              </a:ext>
            </a:extLst>
          </p:cNvPr>
          <p:cNvSpPr/>
          <p:nvPr/>
        </p:nvSpPr>
        <p:spPr>
          <a:xfrm>
            <a:off x="13818392" y="1001037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 name="Google Shape;1429;p76">
            <a:extLst>
              <a:ext uri="{FF2B5EF4-FFF2-40B4-BE49-F238E27FC236}">
                <a16:creationId xmlns:a16="http://schemas.microsoft.com/office/drawing/2014/main" id="{27589386-8429-299C-F29D-B0DAD83F5D1C}"/>
              </a:ext>
            </a:extLst>
          </p:cNvPr>
          <p:cNvSpPr/>
          <p:nvPr/>
        </p:nvSpPr>
        <p:spPr>
          <a:xfrm>
            <a:off x="13006082" y="1055482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5" name="Google Shape;1430;p76">
            <a:extLst>
              <a:ext uri="{FF2B5EF4-FFF2-40B4-BE49-F238E27FC236}">
                <a16:creationId xmlns:a16="http://schemas.microsoft.com/office/drawing/2014/main" id="{4BAE3CDF-4D6E-7421-41A5-FB74A95089BA}"/>
              </a:ext>
            </a:extLst>
          </p:cNvPr>
          <p:cNvSpPr/>
          <p:nvPr/>
        </p:nvSpPr>
        <p:spPr>
          <a:xfrm>
            <a:off x="12374026" y="1023948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6" name="Google Shape;1431;p76">
            <a:extLst>
              <a:ext uri="{FF2B5EF4-FFF2-40B4-BE49-F238E27FC236}">
                <a16:creationId xmlns:a16="http://schemas.microsoft.com/office/drawing/2014/main" id="{52672A6F-46FB-926E-C538-5EA9A871EBF8}"/>
              </a:ext>
            </a:extLst>
          </p:cNvPr>
          <p:cNvSpPr/>
          <p:nvPr/>
        </p:nvSpPr>
        <p:spPr>
          <a:xfrm>
            <a:off x="10475600" y="10339868"/>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7" name="Google Shape;1432;p76">
            <a:extLst>
              <a:ext uri="{FF2B5EF4-FFF2-40B4-BE49-F238E27FC236}">
                <a16:creationId xmlns:a16="http://schemas.microsoft.com/office/drawing/2014/main" id="{7C2EE662-5364-B6E0-85AF-30C007B348FC}"/>
              </a:ext>
            </a:extLst>
          </p:cNvPr>
          <p:cNvSpPr/>
          <p:nvPr/>
        </p:nvSpPr>
        <p:spPr>
          <a:xfrm>
            <a:off x="13463455" y="1004413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 name="Google Shape;1433;p76">
            <a:extLst>
              <a:ext uri="{FF2B5EF4-FFF2-40B4-BE49-F238E27FC236}">
                <a16:creationId xmlns:a16="http://schemas.microsoft.com/office/drawing/2014/main" id="{97282DFF-E14B-C4C7-19B1-5565829E2D56}"/>
              </a:ext>
            </a:extLst>
          </p:cNvPr>
          <p:cNvSpPr/>
          <p:nvPr/>
        </p:nvSpPr>
        <p:spPr>
          <a:xfrm>
            <a:off x="12831402" y="10128054"/>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 name="Google Shape;1434;p76">
            <a:extLst>
              <a:ext uri="{FF2B5EF4-FFF2-40B4-BE49-F238E27FC236}">
                <a16:creationId xmlns:a16="http://schemas.microsoft.com/office/drawing/2014/main" id="{472797C9-4963-1111-AD2F-50205852D728}"/>
              </a:ext>
            </a:extLst>
          </p:cNvPr>
          <p:cNvSpPr/>
          <p:nvPr/>
        </p:nvSpPr>
        <p:spPr>
          <a:xfrm>
            <a:off x="14444740" y="10137695"/>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 name="Google Shape;1435;p76">
            <a:extLst>
              <a:ext uri="{FF2B5EF4-FFF2-40B4-BE49-F238E27FC236}">
                <a16:creationId xmlns:a16="http://schemas.microsoft.com/office/drawing/2014/main" id="{A9FE1D64-4C4D-EFE1-BADA-0AC38DEE8220}"/>
              </a:ext>
            </a:extLst>
          </p:cNvPr>
          <p:cNvSpPr/>
          <p:nvPr/>
        </p:nvSpPr>
        <p:spPr>
          <a:xfrm>
            <a:off x="11815418" y="9865161"/>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 name="Google Shape;1436;p76">
            <a:extLst>
              <a:ext uri="{FF2B5EF4-FFF2-40B4-BE49-F238E27FC236}">
                <a16:creationId xmlns:a16="http://schemas.microsoft.com/office/drawing/2014/main" id="{8E4B68F6-4EBD-E1C7-6661-47D8810421B2}"/>
              </a:ext>
            </a:extLst>
          </p:cNvPr>
          <p:cNvSpPr/>
          <p:nvPr/>
        </p:nvSpPr>
        <p:spPr>
          <a:xfrm>
            <a:off x="12317552" y="989697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 name="Google Shape;1437;p76">
            <a:extLst>
              <a:ext uri="{FF2B5EF4-FFF2-40B4-BE49-F238E27FC236}">
                <a16:creationId xmlns:a16="http://schemas.microsoft.com/office/drawing/2014/main" id="{025468F0-3047-8600-3DF1-FDFD8F2EEB0D}"/>
              </a:ext>
            </a:extLst>
          </p:cNvPr>
          <p:cNvSpPr/>
          <p:nvPr/>
        </p:nvSpPr>
        <p:spPr>
          <a:xfrm>
            <a:off x="16228345" y="9887035"/>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 name="Google Shape;1438;p76">
            <a:extLst>
              <a:ext uri="{FF2B5EF4-FFF2-40B4-BE49-F238E27FC236}">
                <a16:creationId xmlns:a16="http://schemas.microsoft.com/office/drawing/2014/main" id="{ABCD1E7C-77F2-25DA-04C6-93ACCA32C7EA}"/>
              </a:ext>
            </a:extLst>
          </p:cNvPr>
          <p:cNvSpPr/>
          <p:nvPr/>
        </p:nvSpPr>
        <p:spPr>
          <a:xfrm>
            <a:off x="17295479" y="9887035"/>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 name="Google Shape;1439;p76">
            <a:extLst>
              <a:ext uri="{FF2B5EF4-FFF2-40B4-BE49-F238E27FC236}">
                <a16:creationId xmlns:a16="http://schemas.microsoft.com/office/drawing/2014/main" id="{CA11FE40-5716-5308-4CBB-EAD55AEEDC14}"/>
              </a:ext>
            </a:extLst>
          </p:cNvPr>
          <p:cNvSpPr/>
          <p:nvPr/>
        </p:nvSpPr>
        <p:spPr>
          <a:xfrm>
            <a:off x="16761913" y="977664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 name="Google Shape;1440;p76">
            <a:extLst>
              <a:ext uri="{FF2B5EF4-FFF2-40B4-BE49-F238E27FC236}">
                <a16:creationId xmlns:a16="http://schemas.microsoft.com/office/drawing/2014/main" id="{6D14F4F2-AFCC-9E17-8DF4-998D5C74901F}"/>
              </a:ext>
            </a:extLst>
          </p:cNvPr>
          <p:cNvSpPr/>
          <p:nvPr/>
        </p:nvSpPr>
        <p:spPr>
          <a:xfrm>
            <a:off x="18400110" y="1022932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 name="Google Shape;1441;p76">
            <a:extLst>
              <a:ext uri="{FF2B5EF4-FFF2-40B4-BE49-F238E27FC236}">
                <a16:creationId xmlns:a16="http://schemas.microsoft.com/office/drawing/2014/main" id="{A6170CFF-DAEB-D5A6-F01F-054D2378E4E9}"/>
              </a:ext>
            </a:extLst>
          </p:cNvPr>
          <p:cNvSpPr/>
          <p:nvPr/>
        </p:nvSpPr>
        <p:spPr>
          <a:xfrm>
            <a:off x="11611502" y="10627699"/>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 name="Google Shape;1444;p76">
            <a:extLst>
              <a:ext uri="{FF2B5EF4-FFF2-40B4-BE49-F238E27FC236}">
                <a16:creationId xmlns:a16="http://schemas.microsoft.com/office/drawing/2014/main" id="{E43012DE-510D-7544-756E-822E52D1D32C}"/>
              </a:ext>
            </a:extLst>
          </p:cNvPr>
          <p:cNvSpPr/>
          <p:nvPr/>
        </p:nvSpPr>
        <p:spPr>
          <a:xfrm>
            <a:off x="14890204" y="975188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 name="Google Shape;1445;p76">
            <a:extLst>
              <a:ext uri="{FF2B5EF4-FFF2-40B4-BE49-F238E27FC236}">
                <a16:creationId xmlns:a16="http://schemas.microsoft.com/office/drawing/2014/main" id="{D8F30372-51CF-EF27-2BA7-24CE3D820438}"/>
              </a:ext>
            </a:extLst>
          </p:cNvPr>
          <p:cNvSpPr/>
          <p:nvPr/>
        </p:nvSpPr>
        <p:spPr>
          <a:xfrm>
            <a:off x="13967964" y="978935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 name="Google Shape;1446;p76">
            <a:extLst>
              <a:ext uri="{FF2B5EF4-FFF2-40B4-BE49-F238E27FC236}">
                <a16:creationId xmlns:a16="http://schemas.microsoft.com/office/drawing/2014/main" id="{04391D87-8D44-8E88-70F3-F083A4F7431E}"/>
              </a:ext>
            </a:extLst>
          </p:cNvPr>
          <p:cNvSpPr/>
          <p:nvPr/>
        </p:nvSpPr>
        <p:spPr>
          <a:xfrm>
            <a:off x="15765408" y="10086569"/>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 name="Google Shape;1442;p76">
            <a:extLst>
              <a:ext uri="{FF2B5EF4-FFF2-40B4-BE49-F238E27FC236}">
                <a16:creationId xmlns:a16="http://schemas.microsoft.com/office/drawing/2014/main" id="{DE94D6D0-07B1-F4BB-F459-97FF3D72CD55}"/>
              </a:ext>
            </a:extLst>
          </p:cNvPr>
          <p:cNvSpPr/>
          <p:nvPr/>
        </p:nvSpPr>
        <p:spPr>
          <a:xfrm>
            <a:off x="12584536" y="1068361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 name="Google Shape;1443;p76">
            <a:extLst>
              <a:ext uri="{FF2B5EF4-FFF2-40B4-BE49-F238E27FC236}">
                <a16:creationId xmlns:a16="http://schemas.microsoft.com/office/drawing/2014/main" id="{26965E74-7E56-51BF-0EE0-8695626BC005}"/>
              </a:ext>
            </a:extLst>
          </p:cNvPr>
          <p:cNvSpPr/>
          <p:nvPr/>
        </p:nvSpPr>
        <p:spPr>
          <a:xfrm>
            <a:off x="13611479" y="10665301"/>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 name="Google Shape;1420;p76">
            <a:extLst>
              <a:ext uri="{FF2B5EF4-FFF2-40B4-BE49-F238E27FC236}">
                <a16:creationId xmlns:a16="http://schemas.microsoft.com/office/drawing/2014/main" id="{498D7C09-7F06-0A96-AB43-CBC0978B49C0}"/>
              </a:ext>
            </a:extLst>
          </p:cNvPr>
          <p:cNvSpPr txBox="1"/>
          <p:nvPr/>
        </p:nvSpPr>
        <p:spPr>
          <a:xfrm>
            <a:off x="19359775" y="10825289"/>
            <a:ext cx="2248815"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Sulfur Dioxide</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519"/>
        <p:cNvGrpSpPr/>
        <p:nvPr/>
      </p:nvGrpSpPr>
      <p:grpSpPr>
        <a:xfrm>
          <a:off x="0" y="0"/>
          <a:ext cx="0" cy="0"/>
          <a:chOff x="0" y="0"/>
          <a:chExt cx="0" cy="0"/>
        </a:xfrm>
      </p:grpSpPr>
      <p:cxnSp>
        <p:nvCxnSpPr>
          <p:cNvPr id="1520" name="Google Shape;1520;p78"/>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521" name="Google Shape;1521;p78"/>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537" name="Google Shape;1537;p7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68</a:t>
            </a:fld>
            <a:endParaRPr/>
          </a:p>
        </p:txBody>
      </p:sp>
      <p:sp>
        <p:nvSpPr>
          <p:cNvPr id="1563" name="Google Shape;1563;p78"/>
          <p:cNvSpPr txBox="1"/>
          <p:nvPr/>
        </p:nvSpPr>
        <p:spPr>
          <a:xfrm>
            <a:off x="6642442" y="1098121"/>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565" name="Google Shape;1565;p78"/>
          <p:cNvSpPr txBox="1"/>
          <p:nvPr/>
        </p:nvSpPr>
        <p:spPr>
          <a:xfrm>
            <a:off x="12601260"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6</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66" name="Google Shape;1566;p78"/>
          <p:cNvSpPr txBox="1"/>
          <p:nvPr/>
        </p:nvSpPr>
        <p:spPr>
          <a:xfrm>
            <a:off x="15470407"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9</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67" name="Google Shape;1567;p78"/>
          <p:cNvSpPr txBox="1"/>
          <p:nvPr/>
        </p:nvSpPr>
        <p:spPr>
          <a:xfrm>
            <a:off x="9674734" y="11405038"/>
            <a:ext cx="45323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3</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572" name="Google Shape;1572;p78"/>
          <p:cNvSpPr txBox="1"/>
          <p:nvPr/>
        </p:nvSpPr>
        <p:spPr>
          <a:xfrm>
            <a:off x="433525" y="420075"/>
            <a:ext cx="62088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normalized</a:t>
            </a:r>
            <a:r>
              <a:rPr lang="en-US" sz="6000" b="0" i="0" u="none" strike="noStrike" cap="none">
                <a:solidFill>
                  <a:srgbClr val="000000"/>
                </a:solidFill>
                <a:latin typeface="Helvetica Neue"/>
                <a:ea typeface="Helvetica Neue"/>
                <a:cs typeface="Helvetica Neue"/>
                <a:sym typeface="Helvetica Neue"/>
              </a:rPr>
              <a:t> data</a:t>
            </a:r>
            <a:endParaRPr sz="6000"/>
          </a:p>
        </p:txBody>
      </p:sp>
      <p:sp>
        <p:nvSpPr>
          <p:cNvPr id="2" name="Google Shape;1447;p76">
            <a:extLst>
              <a:ext uri="{FF2B5EF4-FFF2-40B4-BE49-F238E27FC236}">
                <a16:creationId xmlns:a16="http://schemas.microsoft.com/office/drawing/2014/main" id="{7787C251-F423-448A-BCE2-CC9AADDFA419}"/>
              </a:ext>
            </a:extLst>
          </p:cNvPr>
          <p:cNvSpPr txBox="1"/>
          <p:nvPr/>
        </p:nvSpPr>
        <p:spPr>
          <a:xfrm>
            <a:off x="17966034" y="11405038"/>
            <a:ext cx="826759"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120</a:t>
            </a:r>
            <a:endParaRPr dirty="0"/>
          </a:p>
        </p:txBody>
      </p:sp>
      <p:sp>
        <p:nvSpPr>
          <p:cNvPr id="40" name="Google Shape;1405;p76">
            <a:extLst>
              <a:ext uri="{FF2B5EF4-FFF2-40B4-BE49-F238E27FC236}">
                <a16:creationId xmlns:a16="http://schemas.microsoft.com/office/drawing/2014/main" id="{5F4847BA-10FF-0444-EA1B-11366E913167}"/>
              </a:ext>
            </a:extLst>
          </p:cNvPr>
          <p:cNvSpPr/>
          <p:nvPr/>
        </p:nvSpPr>
        <p:spPr>
          <a:xfrm>
            <a:off x="8104222" y="1032018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 name="Google Shape;1406;p76">
            <a:extLst>
              <a:ext uri="{FF2B5EF4-FFF2-40B4-BE49-F238E27FC236}">
                <a16:creationId xmlns:a16="http://schemas.microsoft.com/office/drawing/2014/main" id="{522C5B69-BC5A-DBCB-EE1A-0FCEF2F176BD}"/>
              </a:ext>
            </a:extLst>
          </p:cNvPr>
          <p:cNvSpPr/>
          <p:nvPr/>
        </p:nvSpPr>
        <p:spPr>
          <a:xfrm>
            <a:off x="8451040" y="991356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 name="Google Shape;1407;p76">
            <a:extLst>
              <a:ext uri="{FF2B5EF4-FFF2-40B4-BE49-F238E27FC236}">
                <a16:creationId xmlns:a16="http://schemas.microsoft.com/office/drawing/2014/main" id="{521562D7-DA53-BE6A-8C4A-D44AD6DF7E26}"/>
              </a:ext>
            </a:extLst>
          </p:cNvPr>
          <p:cNvSpPr/>
          <p:nvPr/>
        </p:nvSpPr>
        <p:spPr>
          <a:xfrm>
            <a:off x="8957929" y="10191396"/>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 name="Google Shape;1408;p76">
            <a:extLst>
              <a:ext uri="{FF2B5EF4-FFF2-40B4-BE49-F238E27FC236}">
                <a16:creationId xmlns:a16="http://schemas.microsoft.com/office/drawing/2014/main" id="{DA3910CF-07BA-AD1D-9717-3529794F22D6}"/>
              </a:ext>
            </a:extLst>
          </p:cNvPr>
          <p:cNvSpPr/>
          <p:nvPr/>
        </p:nvSpPr>
        <p:spPr>
          <a:xfrm>
            <a:off x="10903240" y="10455586"/>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 name="Google Shape;1409;p76">
            <a:extLst>
              <a:ext uri="{FF2B5EF4-FFF2-40B4-BE49-F238E27FC236}">
                <a16:creationId xmlns:a16="http://schemas.microsoft.com/office/drawing/2014/main" id="{B1018A0E-7F9F-3D46-4423-9778F111155F}"/>
              </a:ext>
            </a:extLst>
          </p:cNvPr>
          <p:cNvSpPr/>
          <p:nvPr/>
        </p:nvSpPr>
        <p:spPr>
          <a:xfrm>
            <a:off x="10064509" y="10080994"/>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5" name="Google Shape;1410;p76">
            <a:extLst>
              <a:ext uri="{FF2B5EF4-FFF2-40B4-BE49-F238E27FC236}">
                <a16:creationId xmlns:a16="http://schemas.microsoft.com/office/drawing/2014/main" id="{68CFD617-69EC-C9B3-9CD4-41FF5339E95C}"/>
              </a:ext>
            </a:extLst>
          </p:cNvPr>
          <p:cNvSpPr/>
          <p:nvPr/>
        </p:nvSpPr>
        <p:spPr>
          <a:xfrm>
            <a:off x="8625720" y="1062142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6" name="Google Shape;1411;p76">
            <a:extLst>
              <a:ext uri="{FF2B5EF4-FFF2-40B4-BE49-F238E27FC236}">
                <a16:creationId xmlns:a16="http://schemas.microsoft.com/office/drawing/2014/main" id="{E0045F8C-74B4-ABD5-3CDD-5C1FB8010E77}"/>
              </a:ext>
            </a:extLst>
          </p:cNvPr>
          <p:cNvSpPr/>
          <p:nvPr/>
        </p:nvSpPr>
        <p:spPr>
          <a:xfrm>
            <a:off x="10064509" y="1050019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 name="Google Shape;1412;p76">
            <a:extLst>
              <a:ext uri="{FF2B5EF4-FFF2-40B4-BE49-F238E27FC236}">
                <a16:creationId xmlns:a16="http://schemas.microsoft.com/office/drawing/2014/main" id="{FCB2E8D8-775F-3819-56E2-BD900D3ACFF1}"/>
              </a:ext>
            </a:extLst>
          </p:cNvPr>
          <p:cNvSpPr/>
          <p:nvPr/>
        </p:nvSpPr>
        <p:spPr>
          <a:xfrm>
            <a:off x="9432455" y="1036517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 name="Google Shape;1413;p76">
            <a:extLst>
              <a:ext uri="{FF2B5EF4-FFF2-40B4-BE49-F238E27FC236}">
                <a16:creationId xmlns:a16="http://schemas.microsoft.com/office/drawing/2014/main" id="{70C024D4-A578-6795-2299-CEFB4AAD7F9E}"/>
              </a:ext>
            </a:extLst>
          </p:cNvPr>
          <p:cNvSpPr/>
          <p:nvPr/>
        </p:nvSpPr>
        <p:spPr>
          <a:xfrm>
            <a:off x="15694779" y="1056229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 name="Google Shape;1414;p76">
            <a:extLst>
              <a:ext uri="{FF2B5EF4-FFF2-40B4-BE49-F238E27FC236}">
                <a16:creationId xmlns:a16="http://schemas.microsoft.com/office/drawing/2014/main" id="{93949068-41A2-85AA-9D8F-D5E763A8852E}"/>
              </a:ext>
            </a:extLst>
          </p:cNvPr>
          <p:cNvSpPr/>
          <p:nvPr/>
        </p:nvSpPr>
        <p:spPr>
          <a:xfrm>
            <a:off x="16761913" y="10562299"/>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1415;p76">
            <a:extLst>
              <a:ext uri="{FF2B5EF4-FFF2-40B4-BE49-F238E27FC236}">
                <a16:creationId xmlns:a16="http://schemas.microsoft.com/office/drawing/2014/main" id="{F26BD9A0-C6B6-06EC-A116-CB85D96CB24F}"/>
              </a:ext>
            </a:extLst>
          </p:cNvPr>
          <p:cNvSpPr/>
          <p:nvPr/>
        </p:nvSpPr>
        <p:spPr>
          <a:xfrm>
            <a:off x="14112662" y="10627149"/>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1416;p76">
            <a:extLst>
              <a:ext uri="{FF2B5EF4-FFF2-40B4-BE49-F238E27FC236}">
                <a16:creationId xmlns:a16="http://schemas.microsoft.com/office/drawing/2014/main" id="{A7E9CC19-91A0-DCAB-048D-5B59F3875956}"/>
              </a:ext>
            </a:extLst>
          </p:cNvPr>
          <p:cNvSpPr/>
          <p:nvPr/>
        </p:nvSpPr>
        <p:spPr>
          <a:xfrm>
            <a:off x="16228347" y="10348872"/>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2" name="Google Shape;1417;p76">
            <a:extLst>
              <a:ext uri="{FF2B5EF4-FFF2-40B4-BE49-F238E27FC236}">
                <a16:creationId xmlns:a16="http://schemas.microsoft.com/office/drawing/2014/main" id="{301D6703-12FE-2A26-6E97-61E947614C44}"/>
              </a:ext>
            </a:extLst>
          </p:cNvPr>
          <p:cNvSpPr/>
          <p:nvPr/>
        </p:nvSpPr>
        <p:spPr>
          <a:xfrm>
            <a:off x="14646230" y="10652906"/>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 name="Google Shape;1418;p76">
            <a:extLst>
              <a:ext uri="{FF2B5EF4-FFF2-40B4-BE49-F238E27FC236}">
                <a16:creationId xmlns:a16="http://schemas.microsoft.com/office/drawing/2014/main" id="{A165C01C-ECE9-CAAB-D996-156F2DA841C6}"/>
              </a:ext>
            </a:extLst>
          </p:cNvPr>
          <p:cNvSpPr/>
          <p:nvPr/>
        </p:nvSpPr>
        <p:spPr>
          <a:xfrm>
            <a:off x="15179795" y="1005217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 name="Google Shape;1419;p76">
            <a:extLst>
              <a:ext uri="{FF2B5EF4-FFF2-40B4-BE49-F238E27FC236}">
                <a16:creationId xmlns:a16="http://schemas.microsoft.com/office/drawing/2014/main" id="{19F2A85A-B4A1-C6A6-2AC4-F28203455D52}"/>
              </a:ext>
            </a:extLst>
          </p:cNvPr>
          <p:cNvSpPr/>
          <p:nvPr/>
        </p:nvSpPr>
        <p:spPr>
          <a:xfrm>
            <a:off x="15200958" y="10444655"/>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 name="Google Shape;1423;p76">
            <a:extLst>
              <a:ext uri="{FF2B5EF4-FFF2-40B4-BE49-F238E27FC236}">
                <a16:creationId xmlns:a16="http://schemas.microsoft.com/office/drawing/2014/main" id="{4E885EB7-BEF7-4DC6-D7F2-832B2A11A6FA}"/>
              </a:ext>
            </a:extLst>
          </p:cNvPr>
          <p:cNvSpPr/>
          <p:nvPr/>
        </p:nvSpPr>
        <p:spPr>
          <a:xfrm>
            <a:off x="11045793" y="9962683"/>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 name="Google Shape;1424;p76">
            <a:extLst>
              <a:ext uri="{FF2B5EF4-FFF2-40B4-BE49-F238E27FC236}">
                <a16:creationId xmlns:a16="http://schemas.microsoft.com/office/drawing/2014/main" id="{A94E9D4E-E97C-9408-BA38-B0657CE54AC3}"/>
              </a:ext>
            </a:extLst>
          </p:cNvPr>
          <p:cNvSpPr/>
          <p:nvPr/>
        </p:nvSpPr>
        <p:spPr>
          <a:xfrm>
            <a:off x="11392613" y="99112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 name="Google Shape;1425;p76">
            <a:extLst>
              <a:ext uri="{FF2B5EF4-FFF2-40B4-BE49-F238E27FC236}">
                <a16:creationId xmlns:a16="http://schemas.microsoft.com/office/drawing/2014/main" id="{7C503AD3-F312-0212-49A9-29DB71BABF6B}"/>
              </a:ext>
            </a:extLst>
          </p:cNvPr>
          <p:cNvSpPr/>
          <p:nvPr/>
        </p:nvSpPr>
        <p:spPr>
          <a:xfrm>
            <a:off x="11899500" y="1018162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 name="Google Shape;1426;p76">
            <a:extLst>
              <a:ext uri="{FF2B5EF4-FFF2-40B4-BE49-F238E27FC236}">
                <a16:creationId xmlns:a16="http://schemas.microsoft.com/office/drawing/2014/main" id="{76F776C5-19A1-BE9B-AD52-4B479192D0BE}"/>
              </a:ext>
            </a:extLst>
          </p:cNvPr>
          <p:cNvSpPr/>
          <p:nvPr/>
        </p:nvSpPr>
        <p:spPr>
          <a:xfrm>
            <a:off x="10728561" y="9887802"/>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 name="Google Shape;1427;p76">
            <a:extLst>
              <a:ext uri="{FF2B5EF4-FFF2-40B4-BE49-F238E27FC236}">
                <a16:creationId xmlns:a16="http://schemas.microsoft.com/office/drawing/2014/main" id="{7A396BC2-68A4-51BA-A1B9-62FBFF2FBDC0}"/>
              </a:ext>
            </a:extLst>
          </p:cNvPr>
          <p:cNvSpPr/>
          <p:nvPr/>
        </p:nvSpPr>
        <p:spPr>
          <a:xfrm>
            <a:off x="13006082" y="983940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 name="Google Shape;1428;p76">
            <a:extLst>
              <a:ext uri="{FF2B5EF4-FFF2-40B4-BE49-F238E27FC236}">
                <a16:creationId xmlns:a16="http://schemas.microsoft.com/office/drawing/2014/main" id="{E0373B58-5378-958B-3A8A-F0B424DA253B}"/>
              </a:ext>
            </a:extLst>
          </p:cNvPr>
          <p:cNvSpPr/>
          <p:nvPr/>
        </p:nvSpPr>
        <p:spPr>
          <a:xfrm>
            <a:off x="13818392" y="1001037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 name="Google Shape;1429;p76">
            <a:extLst>
              <a:ext uri="{FF2B5EF4-FFF2-40B4-BE49-F238E27FC236}">
                <a16:creationId xmlns:a16="http://schemas.microsoft.com/office/drawing/2014/main" id="{8AFF5AD0-A207-26F1-743E-3347A92CC5EA}"/>
              </a:ext>
            </a:extLst>
          </p:cNvPr>
          <p:cNvSpPr/>
          <p:nvPr/>
        </p:nvSpPr>
        <p:spPr>
          <a:xfrm>
            <a:off x="13006082" y="1055482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 name="Google Shape;1430;p76">
            <a:extLst>
              <a:ext uri="{FF2B5EF4-FFF2-40B4-BE49-F238E27FC236}">
                <a16:creationId xmlns:a16="http://schemas.microsoft.com/office/drawing/2014/main" id="{E249D335-17EB-A8A3-8B8F-314397E9CC5D}"/>
              </a:ext>
            </a:extLst>
          </p:cNvPr>
          <p:cNvSpPr/>
          <p:nvPr/>
        </p:nvSpPr>
        <p:spPr>
          <a:xfrm>
            <a:off x="12374026" y="1023948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3" name="Google Shape;1431;p76">
            <a:extLst>
              <a:ext uri="{FF2B5EF4-FFF2-40B4-BE49-F238E27FC236}">
                <a16:creationId xmlns:a16="http://schemas.microsoft.com/office/drawing/2014/main" id="{A71C1BDD-C443-3A98-0C91-6DED9DC7C611}"/>
              </a:ext>
            </a:extLst>
          </p:cNvPr>
          <p:cNvSpPr/>
          <p:nvPr/>
        </p:nvSpPr>
        <p:spPr>
          <a:xfrm>
            <a:off x="10475600" y="10339868"/>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2" name="Google Shape;1432;p76">
            <a:extLst>
              <a:ext uri="{FF2B5EF4-FFF2-40B4-BE49-F238E27FC236}">
                <a16:creationId xmlns:a16="http://schemas.microsoft.com/office/drawing/2014/main" id="{EF1092EE-DFB6-67C8-7862-F784BF7EAA43}"/>
              </a:ext>
            </a:extLst>
          </p:cNvPr>
          <p:cNvSpPr/>
          <p:nvPr/>
        </p:nvSpPr>
        <p:spPr>
          <a:xfrm>
            <a:off x="13463455" y="10044139"/>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3" name="Google Shape;1433;p76">
            <a:extLst>
              <a:ext uri="{FF2B5EF4-FFF2-40B4-BE49-F238E27FC236}">
                <a16:creationId xmlns:a16="http://schemas.microsoft.com/office/drawing/2014/main" id="{3AB1EFE7-E3EE-BA4B-1943-FF4C9402A458}"/>
              </a:ext>
            </a:extLst>
          </p:cNvPr>
          <p:cNvSpPr/>
          <p:nvPr/>
        </p:nvSpPr>
        <p:spPr>
          <a:xfrm>
            <a:off x="12831402" y="10128054"/>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4" name="Google Shape;1434;p76">
            <a:extLst>
              <a:ext uri="{FF2B5EF4-FFF2-40B4-BE49-F238E27FC236}">
                <a16:creationId xmlns:a16="http://schemas.microsoft.com/office/drawing/2014/main" id="{B5689413-F023-13F5-6867-2968B0836BFD}"/>
              </a:ext>
            </a:extLst>
          </p:cNvPr>
          <p:cNvSpPr/>
          <p:nvPr/>
        </p:nvSpPr>
        <p:spPr>
          <a:xfrm>
            <a:off x="14444740" y="10137695"/>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5" name="Google Shape;1435;p76">
            <a:extLst>
              <a:ext uri="{FF2B5EF4-FFF2-40B4-BE49-F238E27FC236}">
                <a16:creationId xmlns:a16="http://schemas.microsoft.com/office/drawing/2014/main" id="{E3594A6E-05E2-B460-8CFB-BB899F468921}"/>
              </a:ext>
            </a:extLst>
          </p:cNvPr>
          <p:cNvSpPr/>
          <p:nvPr/>
        </p:nvSpPr>
        <p:spPr>
          <a:xfrm>
            <a:off x="11815418" y="9865161"/>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6" name="Google Shape;1436;p76">
            <a:extLst>
              <a:ext uri="{FF2B5EF4-FFF2-40B4-BE49-F238E27FC236}">
                <a16:creationId xmlns:a16="http://schemas.microsoft.com/office/drawing/2014/main" id="{E1E1CEA8-C2DE-047D-0008-99820239141F}"/>
              </a:ext>
            </a:extLst>
          </p:cNvPr>
          <p:cNvSpPr/>
          <p:nvPr/>
        </p:nvSpPr>
        <p:spPr>
          <a:xfrm>
            <a:off x="12317552" y="9896977"/>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7" name="Google Shape;1437;p76">
            <a:extLst>
              <a:ext uri="{FF2B5EF4-FFF2-40B4-BE49-F238E27FC236}">
                <a16:creationId xmlns:a16="http://schemas.microsoft.com/office/drawing/2014/main" id="{50821298-E928-761E-3768-EE67348FF43F}"/>
              </a:ext>
            </a:extLst>
          </p:cNvPr>
          <p:cNvSpPr/>
          <p:nvPr/>
        </p:nvSpPr>
        <p:spPr>
          <a:xfrm>
            <a:off x="16228345" y="9887035"/>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8" name="Google Shape;1438;p76">
            <a:extLst>
              <a:ext uri="{FF2B5EF4-FFF2-40B4-BE49-F238E27FC236}">
                <a16:creationId xmlns:a16="http://schemas.microsoft.com/office/drawing/2014/main" id="{7515DE1D-AF7F-996C-26A3-59D6941023FF}"/>
              </a:ext>
            </a:extLst>
          </p:cNvPr>
          <p:cNvSpPr/>
          <p:nvPr/>
        </p:nvSpPr>
        <p:spPr>
          <a:xfrm>
            <a:off x="17295479" y="9887035"/>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79" name="Google Shape;1439;p76">
            <a:extLst>
              <a:ext uri="{FF2B5EF4-FFF2-40B4-BE49-F238E27FC236}">
                <a16:creationId xmlns:a16="http://schemas.microsoft.com/office/drawing/2014/main" id="{5B313500-6466-FC6E-2914-0BFB623C7AF4}"/>
              </a:ext>
            </a:extLst>
          </p:cNvPr>
          <p:cNvSpPr/>
          <p:nvPr/>
        </p:nvSpPr>
        <p:spPr>
          <a:xfrm>
            <a:off x="16761913" y="977664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0" name="Google Shape;1440;p76">
            <a:extLst>
              <a:ext uri="{FF2B5EF4-FFF2-40B4-BE49-F238E27FC236}">
                <a16:creationId xmlns:a16="http://schemas.microsoft.com/office/drawing/2014/main" id="{71075426-1E09-353D-5488-FCFFB9AADDDC}"/>
              </a:ext>
            </a:extLst>
          </p:cNvPr>
          <p:cNvSpPr/>
          <p:nvPr/>
        </p:nvSpPr>
        <p:spPr>
          <a:xfrm>
            <a:off x="18400110" y="10229323"/>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1" name="Google Shape;1441;p76">
            <a:extLst>
              <a:ext uri="{FF2B5EF4-FFF2-40B4-BE49-F238E27FC236}">
                <a16:creationId xmlns:a16="http://schemas.microsoft.com/office/drawing/2014/main" id="{8FA3C6D8-9B48-4EE6-F00B-4675DE869223}"/>
              </a:ext>
            </a:extLst>
          </p:cNvPr>
          <p:cNvSpPr/>
          <p:nvPr/>
        </p:nvSpPr>
        <p:spPr>
          <a:xfrm>
            <a:off x="11611502" y="10627699"/>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2" name="Google Shape;1444;p76">
            <a:extLst>
              <a:ext uri="{FF2B5EF4-FFF2-40B4-BE49-F238E27FC236}">
                <a16:creationId xmlns:a16="http://schemas.microsoft.com/office/drawing/2014/main" id="{6E7E65C5-E6F6-3F26-2AAD-A4E9BE9CBDD4}"/>
              </a:ext>
            </a:extLst>
          </p:cNvPr>
          <p:cNvSpPr/>
          <p:nvPr/>
        </p:nvSpPr>
        <p:spPr>
          <a:xfrm>
            <a:off x="14890204" y="975188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3" name="Google Shape;1445;p76">
            <a:extLst>
              <a:ext uri="{FF2B5EF4-FFF2-40B4-BE49-F238E27FC236}">
                <a16:creationId xmlns:a16="http://schemas.microsoft.com/office/drawing/2014/main" id="{3D62B7EC-908C-678D-F339-C30E48739887}"/>
              </a:ext>
            </a:extLst>
          </p:cNvPr>
          <p:cNvSpPr/>
          <p:nvPr/>
        </p:nvSpPr>
        <p:spPr>
          <a:xfrm>
            <a:off x="13967964" y="9789353"/>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4" name="Google Shape;1446;p76">
            <a:extLst>
              <a:ext uri="{FF2B5EF4-FFF2-40B4-BE49-F238E27FC236}">
                <a16:creationId xmlns:a16="http://schemas.microsoft.com/office/drawing/2014/main" id="{1F16BC7C-0BC9-1571-F26C-09E1449F432C}"/>
              </a:ext>
            </a:extLst>
          </p:cNvPr>
          <p:cNvSpPr/>
          <p:nvPr/>
        </p:nvSpPr>
        <p:spPr>
          <a:xfrm>
            <a:off x="15765408" y="10086569"/>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5" name="Google Shape;1442;p76">
            <a:extLst>
              <a:ext uri="{FF2B5EF4-FFF2-40B4-BE49-F238E27FC236}">
                <a16:creationId xmlns:a16="http://schemas.microsoft.com/office/drawing/2014/main" id="{663B700B-AE6D-D32A-9A20-D8F41EA4C194}"/>
              </a:ext>
            </a:extLst>
          </p:cNvPr>
          <p:cNvSpPr/>
          <p:nvPr/>
        </p:nvSpPr>
        <p:spPr>
          <a:xfrm>
            <a:off x="12584536" y="1068361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6" name="Google Shape;1443;p76">
            <a:extLst>
              <a:ext uri="{FF2B5EF4-FFF2-40B4-BE49-F238E27FC236}">
                <a16:creationId xmlns:a16="http://schemas.microsoft.com/office/drawing/2014/main" id="{56A4347C-F83F-703F-5A61-CFAA3AB9830D}"/>
              </a:ext>
            </a:extLst>
          </p:cNvPr>
          <p:cNvSpPr/>
          <p:nvPr/>
        </p:nvSpPr>
        <p:spPr>
          <a:xfrm>
            <a:off x="13611479" y="10665301"/>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87" name="Google Shape;1511;p77">
            <a:extLst>
              <a:ext uri="{FF2B5EF4-FFF2-40B4-BE49-F238E27FC236}">
                <a16:creationId xmlns:a16="http://schemas.microsoft.com/office/drawing/2014/main" id="{9EE6AB0D-B342-8E9C-36F9-F8E3AA7315DB}"/>
              </a:ext>
            </a:extLst>
          </p:cNvPr>
          <p:cNvSpPr txBox="1"/>
          <p:nvPr/>
        </p:nvSpPr>
        <p:spPr>
          <a:xfrm>
            <a:off x="6162263" y="2004129"/>
            <a:ext cx="770761"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12</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488" name="Google Shape;1512;p77">
            <a:extLst>
              <a:ext uri="{FF2B5EF4-FFF2-40B4-BE49-F238E27FC236}">
                <a16:creationId xmlns:a16="http://schemas.microsoft.com/office/drawing/2014/main" id="{22CFA951-834B-9488-1D37-88D508625672}"/>
              </a:ext>
            </a:extLst>
          </p:cNvPr>
          <p:cNvSpPr txBox="1"/>
          <p:nvPr/>
        </p:nvSpPr>
        <p:spPr>
          <a:xfrm>
            <a:off x="6347265" y="641470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6</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489" name="Google Shape;1513;p77">
            <a:extLst>
              <a:ext uri="{FF2B5EF4-FFF2-40B4-BE49-F238E27FC236}">
                <a16:creationId xmlns:a16="http://schemas.microsoft.com/office/drawing/2014/main" id="{488F650F-1810-AA9E-DF82-FD35406827AD}"/>
              </a:ext>
            </a:extLst>
          </p:cNvPr>
          <p:cNvSpPr txBox="1"/>
          <p:nvPr/>
        </p:nvSpPr>
        <p:spPr>
          <a:xfrm>
            <a:off x="6343208" y="4209419"/>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9</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490" name="Google Shape;1514;p77">
            <a:extLst>
              <a:ext uri="{FF2B5EF4-FFF2-40B4-BE49-F238E27FC236}">
                <a16:creationId xmlns:a16="http://schemas.microsoft.com/office/drawing/2014/main" id="{A2054381-11EA-143B-5908-10AD5D8900C3}"/>
              </a:ext>
            </a:extLst>
          </p:cNvPr>
          <p:cNvSpPr txBox="1"/>
          <p:nvPr/>
        </p:nvSpPr>
        <p:spPr>
          <a:xfrm>
            <a:off x="6347265" y="8725815"/>
            <a:ext cx="45323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dirty="0">
                <a:solidFill>
                  <a:srgbClr val="5E5E5E"/>
                </a:solidFill>
                <a:latin typeface="Helvetica Neue"/>
                <a:ea typeface="Helvetica Neue"/>
                <a:cs typeface="Helvetica Neue"/>
                <a:sym typeface="Helvetica Neue"/>
              </a:rPr>
              <a:t>3</a:t>
            </a:r>
            <a:r>
              <a:rPr lang="en-US" sz="2400" b="0" i="0" u="none" strike="noStrike" cap="none" dirty="0">
                <a:solidFill>
                  <a:srgbClr val="5E5E5E"/>
                </a:solidFill>
                <a:latin typeface="Helvetica Neue"/>
                <a:ea typeface="Helvetica Neue"/>
                <a:cs typeface="Helvetica Neue"/>
                <a:sym typeface="Helvetica Neue"/>
              </a:rPr>
              <a:t>0</a:t>
            </a:r>
            <a:endParaRPr dirty="0"/>
          </a:p>
        </p:txBody>
      </p:sp>
      <p:sp>
        <p:nvSpPr>
          <p:cNvPr id="1491" name="Google Shape;1420;p76">
            <a:extLst>
              <a:ext uri="{FF2B5EF4-FFF2-40B4-BE49-F238E27FC236}">
                <a16:creationId xmlns:a16="http://schemas.microsoft.com/office/drawing/2014/main" id="{2CD74EC3-8D1E-1D16-9341-E0D143077D4A}"/>
              </a:ext>
            </a:extLst>
          </p:cNvPr>
          <p:cNvSpPr txBox="1"/>
          <p:nvPr/>
        </p:nvSpPr>
        <p:spPr>
          <a:xfrm>
            <a:off x="19359775" y="10825289"/>
            <a:ext cx="2248815"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Sulfur Dioxide</a:t>
            </a:r>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5" name="Google Shape;1460;p77">
            <a:extLst>
              <a:ext uri="{FF2B5EF4-FFF2-40B4-BE49-F238E27FC236}">
                <a16:creationId xmlns:a16="http://schemas.microsoft.com/office/drawing/2014/main" id="{B28408C1-48F6-CE62-0990-0C01D0F203A5}"/>
              </a:ext>
            </a:extLst>
          </p:cNvPr>
          <p:cNvSpPr/>
          <p:nvPr/>
        </p:nvSpPr>
        <p:spPr>
          <a:xfrm rot="2405953">
            <a:off x="13904872" y="-1153813"/>
            <a:ext cx="13932477" cy="22325419"/>
          </a:xfrm>
          <a:prstGeom prst="rect">
            <a:avLst/>
          </a:prstGeom>
          <a:solidFill>
            <a:srgbClr val="ED220D">
              <a:alpha val="16078"/>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77" name="Google Shape;1577;p79"/>
          <p:cNvSpPr txBox="1"/>
          <p:nvPr/>
        </p:nvSpPr>
        <p:spPr>
          <a:xfrm>
            <a:off x="433525" y="420075"/>
            <a:ext cx="6208800" cy="7713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4268"/>
              <a:buFont typeface="Helvetica Neue"/>
              <a:buNone/>
            </a:pPr>
            <a:r>
              <a:rPr lang="en-US" sz="6000" b="1" i="0" u="none" strike="noStrike" cap="none">
                <a:solidFill>
                  <a:srgbClr val="000000"/>
                </a:solidFill>
                <a:latin typeface="Helvetica Neue"/>
                <a:ea typeface="Helvetica Neue"/>
                <a:cs typeface="Helvetica Neue"/>
                <a:sym typeface="Helvetica Neue"/>
              </a:rPr>
              <a:t>normalized</a:t>
            </a:r>
            <a:r>
              <a:rPr lang="en-US" sz="6000" b="0" i="0" u="none" strike="noStrike" cap="none">
                <a:solidFill>
                  <a:srgbClr val="000000"/>
                </a:solidFill>
                <a:latin typeface="Helvetica Neue"/>
                <a:ea typeface="Helvetica Neue"/>
                <a:cs typeface="Helvetica Neue"/>
                <a:sym typeface="Helvetica Neue"/>
              </a:rPr>
              <a:t> data</a:t>
            </a:r>
            <a:endParaRPr sz="6000"/>
          </a:p>
        </p:txBody>
      </p:sp>
      <p:cxnSp>
        <p:nvCxnSpPr>
          <p:cNvPr id="1578" name="Google Shape;1578;p79"/>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579" name="Google Shape;1579;p79"/>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580" name="Google Shape;1580;p7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69</a:t>
            </a:fld>
            <a:endParaRPr/>
          </a:p>
        </p:txBody>
      </p:sp>
      <p:sp>
        <p:nvSpPr>
          <p:cNvPr id="1581" name="Google Shape;1581;p79"/>
          <p:cNvSpPr/>
          <p:nvPr/>
        </p:nvSpPr>
        <p:spPr>
          <a:xfrm>
            <a:off x="8628132" y="1004697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2" name="Google Shape;1582;p79"/>
          <p:cNvSpPr/>
          <p:nvPr/>
        </p:nvSpPr>
        <p:spPr>
          <a:xfrm>
            <a:off x="10903240" y="9378943"/>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3" name="Google Shape;1583;p79"/>
          <p:cNvSpPr/>
          <p:nvPr/>
        </p:nvSpPr>
        <p:spPr>
          <a:xfrm>
            <a:off x="10096506" y="8242924"/>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4" name="Google Shape;1584;p79"/>
          <p:cNvSpPr/>
          <p:nvPr/>
        </p:nvSpPr>
        <p:spPr>
          <a:xfrm>
            <a:off x="9432455" y="798538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5" name="Google Shape;1585;p79"/>
          <p:cNvSpPr/>
          <p:nvPr/>
        </p:nvSpPr>
        <p:spPr>
          <a:xfrm>
            <a:off x="8966151" y="710948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6" name="Google Shape;1586;p79"/>
          <p:cNvSpPr/>
          <p:nvPr/>
        </p:nvSpPr>
        <p:spPr>
          <a:xfrm>
            <a:off x="8094564" y="710948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7" name="Google Shape;1587;p79"/>
          <p:cNvSpPr/>
          <p:nvPr/>
        </p:nvSpPr>
        <p:spPr>
          <a:xfrm>
            <a:off x="10475600" y="6149663"/>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8" name="Google Shape;1588;p79"/>
          <p:cNvSpPr/>
          <p:nvPr/>
        </p:nvSpPr>
        <p:spPr>
          <a:xfrm>
            <a:off x="11085116" y="7109485"/>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89" name="Google Shape;1589;p79"/>
          <p:cNvSpPr/>
          <p:nvPr/>
        </p:nvSpPr>
        <p:spPr>
          <a:xfrm>
            <a:off x="8451040" y="442094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0" name="Google Shape;1590;p79"/>
          <p:cNvSpPr/>
          <p:nvPr/>
        </p:nvSpPr>
        <p:spPr>
          <a:xfrm>
            <a:off x="10064509" y="4386412"/>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1" name="Google Shape;1591;p79"/>
          <p:cNvSpPr/>
          <p:nvPr/>
        </p:nvSpPr>
        <p:spPr>
          <a:xfrm>
            <a:off x="10745074" y="44649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2" name="Google Shape;1592;p79"/>
          <p:cNvSpPr/>
          <p:nvPr/>
        </p:nvSpPr>
        <p:spPr>
          <a:xfrm>
            <a:off x="11399463" y="3025282"/>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3" name="Google Shape;1593;p79"/>
          <p:cNvSpPr/>
          <p:nvPr/>
        </p:nvSpPr>
        <p:spPr>
          <a:xfrm>
            <a:off x="11844448" y="4464939"/>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4" name="Google Shape;1594;p79"/>
          <p:cNvSpPr/>
          <p:nvPr/>
        </p:nvSpPr>
        <p:spPr>
          <a:xfrm>
            <a:off x="11934814" y="7109485"/>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5" name="Google Shape;1595;p79"/>
          <p:cNvSpPr/>
          <p:nvPr/>
        </p:nvSpPr>
        <p:spPr>
          <a:xfrm>
            <a:off x="12433067" y="8056681"/>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6" name="Google Shape;1596;p79"/>
          <p:cNvSpPr/>
          <p:nvPr/>
        </p:nvSpPr>
        <p:spPr>
          <a:xfrm>
            <a:off x="12992752" y="8242924"/>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7" name="Google Shape;1597;p79"/>
          <p:cNvSpPr/>
          <p:nvPr/>
        </p:nvSpPr>
        <p:spPr>
          <a:xfrm>
            <a:off x="12831402" y="6403230"/>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8" name="Google Shape;1598;p79"/>
          <p:cNvSpPr/>
          <p:nvPr/>
        </p:nvSpPr>
        <p:spPr>
          <a:xfrm>
            <a:off x="13493438" y="6553827"/>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99" name="Google Shape;1599;p79"/>
          <p:cNvSpPr/>
          <p:nvPr/>
        </p:nvSpPr>
        <p:spPr>
          <a:xfrm>
            <a:off x="12289433" y="4779046"/>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0" name="Google Shape;1600;p79"/>
          <p:cNvSpPr/>
          <p:nvPr/>
        </p:nvSpPr>
        <p:spPr>
          <a:xfrm>
            <a:off x="12969998" y="4517290"/>
            <a:ext cx="332125"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1" name="Google Shape;1601;p79"/>
          <p:cNvSpPr/>
          <p:nvPr/>
        </p:nvSpPr>
        <p:spPr>
          <a:xfrm>
            <a:off x="13807616" y="4019954"/>
            <a:ext cx="332125"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2" name="Google Shape;1602;p79"/>
          <p:cNvSpPr/>
          <p:nvPr/>
        </p:nvSpPr>
        <p:spPr>
          <a:xfrm>
            <a:off x="14431610" y="5420387"/>
            <a:ext cx="332126" cy="332126"/>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3" name="Google Shape;1603;p79"/>
          <p:cNvSpPr/>
          <p:nvPr/>
        </p:nvSpPr>
        <p:spPr>
          <a:xfrm>
            <a:off x="15823134" y="6035473"/>
            <a:ext cx="332126" cy="332125"/>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4" name="Google Shape;1604;p79"/>
          <p:cNvSpPr/>
          <p:nvPr/>
        </p:nvSpPr>
        <p:spPr>
          <a:xfrm>
            <a:off x="11532959" y="9672948"/>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5" name="Google Shape;1605;p79"/>
          <p:cNvSpPr/>
          <p:nvPr/>
        </p:nvSpPr>
        <p:spPr>
          <a:xfrm>
            <a:off x="12636227" y="9913211"/>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6" name="Google Shape;1606;p79"/>
          <p:cNvSpPr/>
          <p:nvPr/>
        </p:nvSpPr>
        <p:spPr>
          <a:xfrm>
            <a:off x="13653140" y="8813888"/>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7" name="Google Shape;1607;p79"/>
          <p:cNvSpPr/>
          <p:nvPr/>
        </p:nvSpPr>
        <p:spPr>
          <a:xfrm>
            <a:off x="15694779" y="9913211"/>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8" name="Google Shape;1608;p79"/>
          <p:cNvSpPr/>
          <p:nvPr/>
        </p:nvSpPr>
        <p:spPr>
          <a:xfrm>
            <a:off x="16761913" y="9913211"/>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9" name="Google Shape;1609;p79"/>
          <p:cNvSpPr/>
          <p:nvPr/>
        </p:nvSpPr>
        <p:spPr>
          <a:xfrm>
            <a:off x="15437288" y="8011157"/>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0" name="Google Shape;1610;p79"/>
          <p:cNvSpPr/>
          <p:nvPr/>
        </p:nvSpPr>
        <p:spPr>
          <a:xfrm>
            <a:off x="14646230" y="7832708"/>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1" name="Google Shape;1611;p79"/>
          <p:cNvSpPr/>
          <p:nvPr/>
        </p:nvSpPr>
        <p:spPr>
          <a:xfrm>
            <a:off x="14112662" y="7832708"/>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2" name="Google Shape;1612;p79"/>
          <p:cNvSpPr/>
          <p:nvPr/>
        </p:nvSpPr>
        <p:spPr>
          <a:xfrm>
            <a:off x="16203607" y="8813888"/>
            <a:ext cx="332126"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3" name="Google Shape;1613;p79"/>
          <p:cNvSpPr/>
          <p:nvPr/>
        </p:nvSpPr>
        <p:spPr>
          <a:xfrm>
            <a:off x="18441510" y="8242924"/>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4" name="Google Shape;1614;p79"/>
          <p:cNvSpPr/>
          <p:nvPr/>
        </p:nvSpPr>
        <p:spPr>
          <a:xfrm>
            <a:off x="17295479" y="677215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5" name="Google Shape;1615;p79"/>
          <p:cNvSpPr/>
          <p:nvPr/>
        </p:nvSpPr>
        <p:spPr>
          <a:xfrm>
            <a:off x="16235108" y="6772150"/>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6" name="Google Shape;1616;p79"/>
          <p:cNvSpPr/>
          <p:nvPr/>
        </p:nvSpPr>
        <p:spPr>
          <a:xfrm>
            <a:off x="16761913" y="5820428"/>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7" name="Google Shape;1617;p79"/>
          <p:cNvSpPr/>
          <p:nvPr/>
        </p:nvSpPr>
        <p:spPr>
          <a:xfrm>
            <a:off x="15179795" y="5096499"/>
            <a:ext cx="332126"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8" name="Google Shape;1618;p79"/>
          <p:cNvSpPr/>
          <p:nvPr/>
        </p:nvSpPr>
        <p:spPr>
          <a:xfrm>
            <a:off x="13967964" y="5762257"/>
            <a:ext cx="332125" cy="332125"/>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9" name="Google Shape;1619;p79"/>
          <p:cNvSpPr/>
          <p:nvPr/>
        </p:nvSpPr>
        <p:spPr>
          <a:xfrm>
            <a:off x="14890204" y="3125694"/>
            <a:ext cx="332125" cy="332126"/>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23" name="Google Shape;1623;p79"/>
          <p:cNvSpPr txBox="1"/>
          <p:nvPr/>
        </p:nvSpPr>
        <p:spPr>
          <a:xfrm>
            <a:off x="18010722" y="1381938"/>
            <a:ext cx="4500792" cy="1559305"/>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EF7001"/>
              </a:buClr>
              <a:buSzPts val="3600"/>
              <a:buFont typeface="Helvetica Neue"/>
              <a:buNone/>
            </a:pPr>
            <a:r>
              <a:rPr lang="en-US" sz="3600" b="1" i="0" u="none" strike="noStrike" cap="none" dirty="0">
                <a:solidFill>
                  <a:srgbClr val="EF7001"/>
                </a:solidFill>
                <a:latin typeface="Helvetica Neue"/>
                <a:ea typeface="Helvetica Neue"/>
                <a:cs typeface="Helvetica Neue"/>
                <a:sym typeface="Helvetica Neue"/>
              </a:rPr>
              <a:t>1.2x - y &gt; 0.3</a:t>
            </a:r>
            <a:endParaRPr dirty="0"/>
          </a:p>
        </p:txBody>
      </p:sp>
      <p:sp>
        <p:nvSpPr>
          <p:cNvPr id="1624" name="Google Shape;1624;p79"/>
          <p:cNvSpPr txBox="1"/>
          <p:nvPr/>
        </p:nvSpPr>
        <p:spPr>
          <a:xfrm>
            <a:off x="19642174" y="2504664"/>
            <a:ext cx="2764232" cy="64713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1DAD01"/>
              </a:buClr>
              <a:buSzPts val="3600"/>
              <a:buFont typeface="Helvetica Neue"/>
              <a:buNone/>
            </a:pPr>
            <a:r>
              <a:rPr lang="en-US" sz="3600" b="1" i="0" u="none" strike="noStrike" cap="none" dirty="0">
                <a:solidFill>
                  <a:srgbClr val="1DAD01"/>
                </a:solidFill>
                <a:latin typeface="Helvetica Neue"/>
                <a:ea typeface="Helvetica Neue"/>
                <a:cs typeface="Helvetica Neue"/>
                <a:sym typeface="Helvetica Neue"/>
              </a:rPr>
              <a:t>much better</a:t>
            </a:r>
            <a:endParaRPr dirty="0"/>
          </a:p>
        </p:txBody>
      </p:sp>
      <p:sp>
        <p:nvSpPr>
          <p:cNvPr id="1626" name="Google Shape;1626;p79"/>
          <p:cNvSpPr txBox="1"/>
          <p:nvPr/>
        </p:nvSpPr>
        <p:spPr>
          <a:xfrm>
            <a:off x="6642442" y="1098121"/>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627" name="Google Shape;1627;p79"/>
          <p:cNvSpPr txBox="1"/>
          <p:nvPr/>
        </p:nvSpPr>
        <p:spPr>
          <a:xfrm>
            <a:off x="18212453"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1.00</a:t>
            </a:r>
            <a:endParaRPr/>
          </a:p>
        </p:txBody>
      </p:sp>
      <p:sp>
        <p:nvSpPr>
          <p:cNvPr id="1628" name="Google Shape;1628;p79"/>
          <p:cNvSpPr txBox="1"/>
          <p:nvPr/>
        </p:nvSpPr>
        <p:spPr>
          <a:xfrm>
            <a:off x="12474159"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0.50</a:t>
            </a:r>
            <a:endParaRPr/>
          </a:p>
        </p:txBody>
      </p:sp>
      <p:sp>
        <p:nvSpPr>
          <p:cNvPr id="1629" name="Google Shape;1629;p79"/>
          <p:cNvSpPr txBox="1"/>
          <p:nvPr/>
        </p:nvSpPr>
        <p:spPr>
          <a:xfrm>
            <a:off x="15343305"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0.75</a:t>
            </a:r>
            <a:endParaRPr/>
          </a:p>
        </p:txBody>
      </p:sp>
      <p:sp>
        <p:nvSpPr>
          <p:cNvPr id="1630" name="Google Shape;1630;p79"/>
          <p:cNvSpPr txBox="1"/>
          <p:nvPr/>
        </p:nvSpPr>
        <p:spPr>
          <a:xfrm>
            <a:off x="9547633" y="11410316"/>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0.25</a:t>
            </a:r>
            <a:endParaRPr/>
          </a:p>
        </p:txBody>
      </p:sp>
      <p:sp>
        <p:nvSpPr>
          <p:cNvPr id="1631" name="Google Shape;1631;p79"/>
          <p:cNvSpPr txBox="1"/>
          <p:nvPr/>
        </p:nvSpPr>
        <p:spPr>
          <a:xfrm>
            <a:off x="6220163" y="2009408"/>
            <a:ext cx="70744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1.00</a:t>
            </a:r>
            <a:endParaRPr/>
          </a:p>
        </p:txBody>
      </p:sp>
      <p:sp>
        <p:nvSpPr>
          <p:cNvPr id="1632" name="Google Shape;1632;p79"/>
          <p:cNvSpPr txBox="1"/>
          <p:nvPr/>
        </p:nvSpPr>
        <p:spPr>
          <a:xfrm>
            <a:off x="6220163" y="6419987"/>
            <a:ext cx="707442"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0.50</a:t>
            </a:r>
            <a:endParaRPr/>
          </a:p>
        </p:txBody>
      </p:sp>
      <p:sp>
        <p:nvSpPr>
          <p:cNvPr id="1633" name="Google Shape;1633;p79"/>
          <p:cNvSpPr txBox="1"/>
          <p:nvPr/>
        </p:nvSpPr>
        <p:spPr>
          <a:xfrm>
            <a:off x="6216106" y="4214698"/>
            <a:ext cx="70744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0.75</a:t>
            </a:r>
            <a:endParaRPr/>
          </a:p>
        </p:txBody>
      </p:sp>
      <p:sp>
        <p:nvSpPr>
          <p:cNvPr id="1634" name="Google Shape;1634;p79"/>
          <p:cNvSpPr txBox="1"/>
          <p:nvPr/>
        </p:nvSpPr>
        <p:spPr>
          <a:xfrm>
            <a:off x="6220163" y="8731094"/>
            <a:ext cx="70744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0.25</a:t>
            </a:r>
            <a:endParaRPr/>
          </a:p>
        </p:txBody>
      </p:sp>
      <p:sp>
        <p:nvSpPr>
          <p:cNvPr id="1635" name="Google Shape;1635;p79"/>
          <p:cNvSpPr txBox="1"/>
          <p:nvPr/>
        </p:nvSpPr>
        <p:spPr>
          <a:xfrm>
            <a:off x="7560344" y="12085677"/>
            <a:ext cx="11675051" cy="646922"/>
          </a:xfrm>
          <a:prstGeom prst="rect">
            <a:avLst/>
          </a:prstGeom>
          <a:noFill/>
          <a:ln>
            <a:noFill/>
          </a:ln>
        </p:spPr>
        <p:txBody>
          <a:bodyPr spcFirstLastPara="1" wrap="square" lIns="50800" tIns="50800" rIns="50800" bIns="50800" anchor="t" anchorCtr="0">
            <a:normAutofit fontScale="92500"/>
          </a:bodyPr>
          <a:lstStyle/>
          <a:p>
            <a:pPr marL="413512" marR="0" lvl="0" indent="-413512" algn="l" rtl="0">
              <a:lnSpc>
                <a:spcPct val="100000"/>
              </a:lnSpc>
              <a:spcBef>
                <a:spcPts val="0"/>
              </a:spcBef>
              <a:spcAft>
                <a:spcPts val="0"/>
              </a:spcAft>
              <a:buClr>
                <a:srgbClr val="000000"/>
              </a:buClr>
              <a:buSzPts val="4005"/>
              <a:buFont typeface="Helvetica Neue"/>
              <a:buChar char="■"/>
            </a:pPr>
            <a:r>
              <a:rPr lang="en-US" sz="3256" b="1" i="0" u="none" strike="noStrike" cap="none">
                <a:solidFill>
                  <a:srgbClr val="000000"/>
                </a:solidFill>
                <a:latin typeface="Helvetica Neue"/>
                <a:ea typeface="Helvetica Neue"/>
                <a:cs typeface="Helvetica Neue"/>
                <a:sym typeface="Helvetica Neue"/>
              </a:rPr>
              <a:t>normalized data, better generalization, faster convergence</a:t>
            </a:r>
            <a:endParaRPr/>
          </a:p>
        </p:txBody>
      </p:sp>
      <p:sp>
        <p:nvSpPr>
          <p:cNvPr id="1636" name="Google Shape;1636;p79"/>
          <p:cNvSpPr txBox="1"/>
          <p:nvPr/>
        </p:nvSpPr>
        <p:spPr>
          <a:xfrm>
            <a:off x="11832221" y="6608622"/>
            <a:ext cx="719558" cy="4987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600"/>
              <a:buFont typeface="Helvetica Neue"/>
              <a:buNone/>
            </a:pPr>
            <a:endParaRPr sz="2600" b="0" i="0" u="none" strike="noStrike" cap="none">
              <a:solidFill>
                <a:srgbClr val="5E5E5E"/>
              </a:solidFill>
              <a:latin typeface="Helvetica Neue"/>
              <a:ea typeface="Helvetica Neue"/>
              <a:cs typeface="Helvetica Neue"/>
              <a:sym typeface="Helvetica Neue"/>
            </a:endParaRPr>
          </a:p>
        </p:txBody>
      </p:sp>
      <p:sp>
        <p:nvSpPr>
          <p:cNvPr id="2" name="Google Shape;1420;p76">
            <a:extLst>
              <a:ext uri="{FF2B5EF4-FFF2-40B4-BE49-F238E27FC236}">
                <a16:creationId xmlns:a16="http://schemas.microsoft.com/office/drawing/2014/main" id="{FF7624AD-9BD8-9D5A-C9D1-D5873933FE45}"/>
              </a:ext>
            </a:extLst>
          </p:cNvPr>
          <p:cNvSpPr txBox="1"/>
          <p:nvPr/>
        </p:nvSpPr>
        <p:spPr>
          <a:xfrm>
            <a:off x="19359775" y="10825289"/>
            <a:ext cx="2248815"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dirty="0">
                <a:solidFill>
                  <a:srgbClr val="5E5E5E"/>
                </a:solidFill>
                <a:latin typeface="Helvetica Neue"/>
                <a:ea typeface="Helvetica Neue"/>
                <a:cs typeface="Helvetica Neue"/>
                <a:sym typeface="Helvetica Neue"/>
              </a:rPr>
              <a:t>Sulfur Dioxide</a:t>
            </a:r>
            <a:endParaRPr dirty="0"/>
          </a:p>
        </p:txBody>
      </p:sp>
      <p:cxnSp>
        <p:nvCxnSpPr>
          <p:cNvPr id="6" name="Google Shape;1503;p77">
            <a:extLst>
              <a:ext uri="{FF2B5EF4-FFF2-40B4-BE49-F238E27FC236}">
                <a16:creationId xmlns:a16="http://schemas.microsoft.com/office/drawing/2014/main" id="{53B75D6C-150C-F6B4-43CF-03282D7C013D}"/>
              </a:ext>
            </a:extLst>
          </p:cNvPr>
          <p:cNvCxnSpPr>
            <a:cxnSpLocks/>
          </p:cNvCxnSpPr>
          <p:nvPr/>
        </p:nvCxnSpPr>
        <p:spPr>
          <a:xfrm flipV="1">
            <a:off x="8352376" y="-272786"/>
            <a:ext cx="12011167" cy="14441819"/>
          </a:xfrm>
          <a:prstGeom prst="straightConnector1">
            <a:avLst/>
          </a:prstGeom>
          <a:noFill/>
          <a:ln w="38100" cap="flat" cmpd="sng">
            <a:solidFill>
              <a:srgbClr val="EB220C"/>
            </a:solidFill>
            <a:prstDash val="dashDot"/>
            <a:miter lim="400000"/>
            <a:headEnd type="none" w="sm" len="sm"/>
            <a:tailEnd type="none" w="sm" len="sm"/>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36"/>
          <p:cNvSpPr txBox="1"/>
          <p:nvPr/>
        </p:nvSpPr>
        <p:spPr>
          <a:xfrm>
            <a:off x="6010830" y="7060534"/>
            <a:ext cx="3931109" cy="7835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4C7F"/>
              </a:buClr>
              <a:buSzPts val="4500"/>
              <a:buFont typeface="Helvetica Neue"/>
              <a:buNone/>
            </a:pPr>
            <a:r>
              <a:rPr lang="en-US" sz="4500" b="1" i="0" u="none" strike="noStrike" cap="none">
                <a:solidFill>
                  <a:srgbClr val="004C7F"/>
                </a:solidFill>
                <a:latin typeface="Helvetica Neue"/>
                <a:ea typeface="Helvetica Neue"/>
                <a:cs typeface="Helvetica Neue"/>
                <a:sym typeface="Helvetica Neue"/>
              </a:rPr>
              <a:t>protein shape</a:t>
            </a:r>
            <a:endParaRPr/>
          </a:p>
        </p:txBody>
      </p:sp>
      <p:pic>
        <p:nvPicPr>
          <p:cNvPr id="703" name="Google Shape;703;p36" descr="Line Line"/>
          <p:cNvPicPr preferRelativeResize="0"/>
          <p:nvPr/>
        </p:nvPicPr>
        <p:blipFill rotWithShape="1">
          <a:blip r:embed="rId3">
            <a:alphaModFix/>
          </a:blip>
          <a:srcRect/>
          <a:stretch/>
        </p:blipFill>
        <p:spPr>
          <a:xfrm>
            <a:off x="10111268" y="7321699"/>
            <a:ext cx="866803" cy="311994"/>
          </a:xfrm>
          <a:prstGeom prst="rect">
            <a:avLst/>
          </a:prstGeom>
          <a:noFill/>
          <a:ln>
            <a:noFill/>
          </a:ln>
        </p:spPr>
      </p:pic>
      <p:pic>
        <p:nvPicPr>
          <p:cNvPr id="704" name="Google Shape;704;p36" descr="Line Line"/>
          <p:cNvPicPr preferRelativeResize="0"/>
          <p:nvPr/>
        </p:nvPicPr>
        <p:blipFill rotWithShape="1">
          <a:blip r:embed="rId3">
            <a:alphaModFix/>
          </a:blip>
          <a:srcRect/>
          <a:stretch/>
        </p:blipFill>
        <p:spPr>
          <a:xfrm>
            <a:off x="14522203" y="7321699"/>
            <a:ext cx="866803" cy="311994"/>
          </a:xfrm>
          <a:prstGeom prst="rect">
            <a:avLst/>
          </a:prstGeom>
          <a:noFill/>
          <a:ln>
            <a:noFill/>
          </a:ln>
        </p:spPr>
      </p:pic>
      <p:sp>
        <p:nvSpPr>
          <p:cNvPr id="705" name="Google Shape;705;p36"/>
          <p:cNvSpPr/>
          <p:nvPr/>
        </p:nvSpPr>
        <p:spPr>
          <a:xfrm>
            <a:off x="11409438" y="6842695"/>
            <a:ext cx="2640139" cy="1270001"/>
          </a:xfrm>
          <a:prstGeom prst="roundRect">
            <a:avLst>
              <a:gd name="adj" fmla="val 9388"/>
            </a:avLst>
          </a:prstGeom>
          <a:solidFill>
            <a:srgbClr val="D5D5D5"/>
          </a:solidFill>
          <a:ln w="76200" cap="flat" cmpd="sng">
            <a:solidFill>
              <a:srgbClr val="5E5E5E"/>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4000" b="0" i="0" u="none" strike="noStrike" cap="none">
                <a:solidFill>
                  <a:srgbClr val="000000"/>
                </a:solidFill>
                <a:latin typeface="Helvetica Neue"/>
                <a:ea typeface="Helvetica Neue"/>
                <a:cs typeface="Helvetica Neue"/>
                <a:sym typeface="Helvetica Neue"/>
              </a:rPr>
              <a:t>Model</a:t>
            </a:r>
            <a:endParaRPr/>
          </a:p>
        </p:txBody>
      </p:sp>
      <p:sp>
        <p:nvSpPr>
          <p:cNvPr id="706" name="Google Shape;706;p36"/>
          <p:cNvSpPr txBox="1"/>
          <p:nvPr/>
        </p:nvSpPr>
        <p:spPr>
          <a:xfrm>
            <a:off x="16039988" y="6711285"/>
            <a:ext cx="3426671" cy="148202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6B64"/>
              </a:buClr>
              <a:buSzPts val="4500"/>
              <a:buFont typeface="Helvetica Neue"/>
              <a:buNone/>
            </a:pPr>
            <a:r>
              <a:rPr lang="en-US" sz="4500" b="1" i="0" u="none" strike="noStrike" cap="none">
                <a:solidFill>
                  <a:srgbClr val="006B64"/>
                </a:solidFill>
                <a:latin typeface="Helvetica Neue"/>
                <a:ea typeface="Helvetica Neue"/>
                <a:cs typeface="Helvetica Neue"/>
                <a:sym typeface="Helvetica Neue"/>
              </a:rPr>
              <a:t>no progeria regardless</a:t>
            </a:r>
            <a:endParaRPr/>
          </a:p>
        </p:txBody>
      </p:sp>
      <p:sp>
        <p:nvSpPr>
          <p:cNvPr id="707" name="Google Shape;707;p36"/>
          <p:cNvSpPr txBox="1"/>
          <p:nvPr/>
        </p:nvSpPr>
        <p:spPr>
          <a:xfrm>
            <a:off x="10263758" y="5263449"/>
            <a:ext cx="4931501" cy="813240"/>
          </a:xfrm>
          <a:prstGeom prst="rect">
            <a:avLst/>
          </a:prstGeom>
          <a:noFill/>
          <a:ln>
            <a:noFill/>
          </a:ln>
        </p:spPr>
        <p:txBody>
          <a:bodyPr spcFirstLastPara="1" wrap="square" lIns="50800" tIns="50800" rIns="50800" bIns="50800" anchor="ctr" anchorCtr="0">
            <a:noAutofit/>
          </a:bodyPr>
          <a:lstStyle/>
          <a:p>
            <a:pPr marL="0" marR="0" lvl="0" indent="0" algn="l" rtl="0">
              <a:lnSpc>
                <a:spcPct val="110000"/>
              </a:lnSpc>
              <a:spcBef>
                <a:spcPts val="0"/>
              </a:spcBef>
              <a:spcAft>
                <a:spcPts val="0"/>
              </a:spcAft>
              <a:buClr>
                <a:srgbClr val="EF7001"/>
              </a:buClr>
              <a:buSzPts val="4200"/>
              <a:buFont typeface="Helvetica Neue"/>
              <a:buNone/>
            </a:pPr>
            <a:r>
              <a:rPr lang="en-US" sz="4200" b="1" i="0" u="none" strike="noStrike" cap="none">
                <a:solidFill>
                  <a:srgbClr val="EF7001"/>
                </a:solidFill>
                <a:latin typeface="Helvetica Neue"/>
                <a:ea typeface="Helvetica Neue"/>
                <a:cs typeface="Helvetica Neue"/>
                <a:sym typeface="Helvetica Neue"/>
              </a:rPr>
              <a:t>a proposed model:</a:t>
            </a:r>
            <a:endParaRPr/>
          </a:p>
        </p:txBody>
      </p:sp>
      <p:pic>
        <p:nvPicPr>
          <p:cNvPr id="708" name="Google Shape;708;p36" descr="Line Line"/>
          <p:cNvPicPr preferRelativeResize="0"/>
          <p:nvPr/>
        </p:nvPicPr>
        <p:blipFill rotWithShape="1">
          <a:blip r:embed="rId4">
            <a:alphaModFix/>
          </a:blip>
          <a:srcRect/>
          <a:stretch/>
        </p:blipFill>
        <p:spPr>
          <a:xfrm rot="-8956425">
            <a:off x="15567427" y="9384643"/>
            <a:ext cx="1000367" cy="405592"/>
          </a:xfrm>
          <a:prstGeom prst="rect">
            <a:avLst/>
          </a:prstGeom>
          <a:noFill/>
          <a:ln>
            <a:noFill/>
          </a:ln>
        </p:spPr>
      </p:pic>
      <p:sp>
        <p:nvSpPr>
          <p:cNvPr id="709" name="Google Shape;709;p36"/>
          <p:cNvSpPr txBox="1"/>
          <p:nvPr/>
        </p:nvSpPr>
        <p:spPr>
          <a:xfrm>
            <a:off x="16895044" y="9703311"/>
            <a:ext cx="4210457" cy="523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800"/>
              <a:buFont typeface="Helvetica Neue"/>
              <a:buNone/>
            </a:pPr>
            <a:r>
              <a:rPr lang="en-US" sz="2800" b="1" i="0" u="none" strike="noStrike" cap="none">
                <a:solidFill>
                  <a:srgbClr val="EF7001"/>
                </a:solidFill>
                <a:latin typeface="Helvetica Neue"/>
                <a:ea typeface="Helvetica Neue"/>
                <a:cs typeface="Helvetica Neue"/>
                <a:sym typeface="Helvetica Neue"/>
              </a:rPr>
              <a:t>actually pretty accurate!</a:t>
            </a:r>
            <a:endParaRPr/>
          </a:p>
        </p:txBody>
      </p:sp>
      <p:sp>
        <p:nvSpPr>
          <p:cNvPr id="710" name="Google Shape;710;p3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a:t>
            </a:fld>
            <a:endParaRPr/>
          </a:p>
        </p:txBody>
      </p:sp>
      <p:sp>
        <p:nvSpPr>
          <p:cNvPr id="711" name="Google Shape;711;p36"/>
          <p:cNvSpPr txBox="1"/>
          <p:nvPr/>
        </p:nvSpPr>
        <p:spPr>
          <a:xfrm>
            <a:off x="7547725" y="11814125"/>
            <a:ext cx="94281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Progeria affects ~159 patients in the US</a:t>
            </a:r>
            <a:endParaRPr/>
          </a:p>
        </p:txBody>
      </p:sp>
      <p:sp>
        <p:nvSpPr>
          <p:cNvPr id="712" name="Google Shape;712;p36"/>
          <p:cNvSpPr txBox="1"/>
          <p:nvPr/>
        </p:nvSpPr>
        <p:spPr>
          <a:xfrm>
            <a:off x="6934475" y="12477850"/>
            <a:ext cx="10976700" cy="6414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500"/>
              <a:buFont typeface="Helvetica Neue"/>
              <a:buNone/>
            </a:pPr>
            <a:r>
              <a:rPr lang="en-US" sz="3500" b="0" i="0" u="none" strike="noStrike" cap="none">
                <a:solidFill>
                  <a:srgbClr val="000000"/>
                </a:solidFill>
                <a:latin typeface="Helvetica Neue"/>
                <a:ea typeface="Helvetica Neue"/>
                <a:cs typeface="Helvetica Neue"/>
                <a:sym typeface="Helvetica Neue"/>
              </a:rPr>
              <a:t>we have a dataset of all American pediatric patients</a:t>
            </a:r>
            <a:endParaRPr/>
          </a:p>
        </p:txBody>
      </p:sp>
      <p:sp>
        <p:nvSpPr>
          <p:cNvPr id="713" name="Google Shape;713;p36"/>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a:t>
            </a:fld>
            <a:endParaRPr/>
          </a:p>
        </p:txBody>
      </p:sp>
    </p:spTree>
    <p:extLst>
      <p:ext uri="{BB962C8B-B14F-4D97-AF65-F5344CB8AC3E}">
        <p14:creationId xmlns:p14="http://schemas.microsoft.com/office/powerpoint/2010/main" val="4625151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640"/>
        <p:cNvGrpSpPr/>
        <p:nvPr/>
      </p:nvGrpSpPr>
      <p:grpSpPr>
        <a:xfrm>
          <a:off x="0" y="0"/>
          <a:ext cx="0" cy="0"/>
          <a:chOff x="0" y="0"/>
          <a:chExt cx="0" cy="0"/>
        </a:xfrm>
      </p:grpSpPr>
      <p:sp>
        <p:nvSpPr>
          <p:cNvPr id="1641" name="Google Shape;1641;p80"/>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cxnSp>
        <p:nvCxnSpPr>
          <p:cNvPr id="1642" name="Google Shape;1642;p80"/>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643" name="Google Shape;1643;p80"/>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644" name="Google Shape;1644;p80"/>
          <p:cNvSpPr/>
          <p:nvPr/>
        </p:nvSpPr>
        <p:spPr>
          <a:xfrm>
            <a:off x="7541028" y="10540532"/>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5" name="Google Shape;1645;p80"/>
          <p:cNvSpPr/>
          <p:nvPr/>
        </p:nvSpPr>
        <p:spPr>
          <a:xfrm>
            <a:off x="7595682"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6" name="Google Shape;1646;p80"/>
          <p:cNvSpPr/>
          <p:nvPr/>
        </p:nvSpPr>
        <p:spPr>
          <a:xfrm>
            <a:off x="7675560" y="10540532"/>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7" name="Google Shape;1647;p80"/>
          <p:cNvSpPr/>
          <p:nvPr/>
        </p:nvSpPr>
        <p:spPr>
          <a:xfrm>
            <a:off x="7675560" y="1023113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8" name="Google Shape;1648;p80"/>
          <p:cNvSpPr/>
          <p:nvPr/>
        </p:nvSpPr>
        <p:spPr>
          <a:xfrm>
            <a:off x="7849941"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49" name="Google Shape;1649;p80"/>
          <p:cNvSpPr/>
          <p:nvPr/>
        </p:nvSpPr>
        <p:spPr>
          <a:xfrm>
            <a:off x="7722811" y="10385831"/>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0" name="Google Shape;1650;p80"/>
          <p:cNvSpPr/>
          <p:nvPr/>
        </p:nvSpPr>
        <p:spPr>
          <a:xfrm>
            <a:off x="7849941" y="10583106"/>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1" name="Google Shape;1651;p80"/>
          <p:cNvSpPr/>
          <p:nvPr/>
        </p:nvSpPr>
        <p:spPr>
          <a:xfrm>
            <a:off x="7849941" y="10312978"/>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2" name="Google Shape;1652;p80"/>
          <p:cNvSpPr/>
          <p:nvPr/>
        </p:nvSpPr>
        <p:spPr>
          <a:xfrm>
            <a:off x="8922835" y="661994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3" name="Google Shape;1653;p80"/>
          <p:cNvSpPr/>
          <p:nvPr/>
        </p:nvSpPr>
        <p:spPr>
          <a:xfrm>
            <a:off x="8922835" y="6413939"/>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4" name="Google Shape;1654;p80"/>
          <p:cNvSpPr/>
          <p:nvPr/>
        </p:nvSpPr>
        <p:spPr>
          <a:xfrm>
            <a:off x="8960672" y="6516940"/>
            <a:ext cx="52339" cy="52338"/>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5" name="Google Shape;1655;p80"/>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656" name="Google Shape;1656;p80"/>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657" name="Google Shape;1657;p80"/>
          <p:cNvSpPr/>
          <p:nvPr/>
        </p:nvSpPr>
        <p:spPr>
          <a:xfrm>
            <a:off x="1749155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8" name="Google Shape;1658;p80"/>
          <p:cNvSpPr/>
          <p:nvPr/>
        </p:nvSpPr>
        <p:spPr>
          <a:xfrm>
            <a:off x="17491557" y="2257697"/>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59" name="Google Shape;1659;p80"/>
          <p:cNvSpPr/>
          <p:nvPr/>
        </p:nvSpPr>
        <p:spPr>
          <a:xfrm>
            <a:off x="1731717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0" name="Google Shape;1660;p80"/>
          <p:cNvSpPr/>
          <p:nvPr/>
        </p:nvSpPr>
        <p:spPr>
          <a:xfrm>
            <a:off x="17317177" y="2291358"/>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1" name="Google Shape;1661;p80"/>
          <p:cNvSpPr/>
          <p:nvPr/>
        </p:nvSpPr>
        <p:spPr>
          <a:xfrm>
            <a:off x="17135828" y="2353984"/>
            <a:ext cx="52339"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2" name="Google Shape;1662;p80"/>
          <p:cNvSpPr/>
          <p:nvPr/>
        </p:nvSpPr>
        <p:spPr>
          <a:xfrm>
            <a:off x="17491557" y="2643333"/>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3" name="Google Shape;1663;p80"/>
          <p:cNvSpPr/>
          <p:nvPr/>
        </p:nvSpPr>
        <p:spPr>
          <a:xfrm>
            <a:off x="9206283" y="6564761"/>
            <a:ext cx="52339"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4" name="Google Shape;1664;p80"/>
          <p:cNvSpPr/>
          <p:nvPr/>
        </p:nvSpPr>
        <p:spPr>
          <a:xfrm>
            <a:off x="9122202" y="6531128"/>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5" name="Google Shape;1665;p80"/>
          <p:cNvSpPr/>
          <p:nvPr/>
        </p:nvSpPr>
        <p:spPr>
          <a:xfrm>
            <a:off x="9122202" y="6455454"/>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6" name="Google Shape;1666;p80"/>
          <p:cNvSpPr/>
          <p:nvPr/>
        </p:nvSpPr>
        <p:spPr>
          <a:xfrm>
            <a:off x="9244121" y="646176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7" name="Google Shape;1667;p80"/>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668" name="Google Shape;1668;p80"/>
          <p:cNvSpPr txBox="1"/>
          <p:nvPr/>
        </p:nvSpPr>
        <p:spPr>
          <a:xfrm>
            <a:off x="18722325" y="12432315"/>
            <a:ext cx="607730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 how to fit a line</a:t>
            </a:r>
            <a:endParaRPr/>
          </a:p>
        </p:txBody>
      </p:sp>
      <p:cxnSp>
        <p:nvCxnSpPr>
          <p:cNvPr id="1669" name="Google Shape;1669;p80"/>
          <p:cNvCxnSpPr/>
          <p:nvPr/>
        </p:nvCxnSpPr>
        <p:spPr>
          <a:xfrm rot="10800000" flipH="1">
            <a:off x="7455839" y="1647921"/>
            <a:ext cx="10927441" cy="8805849"/>
          </a:xfrm>
          <a:prstGeom prst="straightConnector1">
            <a:avLst/>
          </a:prstGeom>
          <a:noFill/>
          <a:ln w="38100" cap="flat" cmpd="sng">
            <a:solidFill>
              <a:srgbClr val="929292"/>
            </a:solidFill>
            <a:prstDash val="solid"/>
            <a:miter lim="400000"/>
            <a:headEnd type="none" w="sm" len="sm"/>
            <a:tailEnd type="none" w="sm" len="sm"/>
          </a:ln>
        </p:spPr>
      </p:cxnSp>
      <p:sp>
        <p:nvSpPr>
          <p:cNvPr id="1670" name="Google Shape;1670;p80"/>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sp>
        <p:nvSpPr>
          <p:cNvPr id="1671" name="Google Shape;1671;p80"/>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70</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69"/>
                                        </p:tgtEl>
                                        <p:attrNameLst>
                                          <p:attrName>style.visibility</p:attrName>
                                        </p:attrNameLst>
                                      </p:cBhvr>
                                      <p:to>
                                        <p:strVal val="visible"/>
                                      </p:to>
                                    </p:set>
                                    <p:animEffect transition="in" filter="fade">
                                      <p:cBhvr>
                                        <p:cTn id="11" dur="1000"/>
                                        <p:tgtEl>
                                          <p:spTgt spid="1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675"/>
        <p:cNvGrpSpPr/>
        <p:nvPr/>
      </p:nvGrpSpPr>
      <p:grpSpPr>
        <a:xfrm>
          <a:off x="0" y="0"/>
          <a:ext cx="0" cy="0"/>
          <a:chOff x="0" y="0"/>
          <a:chExt cx="0" cy="0"/>
        </a:xfrm>
      </p:grpSpPr>
      <p:sp>
        <p:nvSpPr>
          <p:cNvPr id="1676" name="Google Shape;1676;p81"/>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sp>
        <p:nvSpPr>
          <p:cNvPr id="1677" name="Google Shape;1677;p81"/>
          <p:cNvSpPr txBox="1"/>
          <p:nvPr/>
        </p:nvSpPr>
        <p:spPr>
          <a:xfrm>
            <a:off x="18722325" y="12432315"/>
            <a:ext cx="607730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 how to fit a line</a:t>
            </a:r>
            <a:endParaRPr/>
          </a:p>
        </p:txBody>
      </p:sp>
      <p:cxnSp>
        <p:nvCxnSpPr>
          <p:cNvPr id="1678" name="Google Shape;1678;p81"/>
          <p:cNvCxnSpPr/>
          <p:nvPr/>
        </p:nvCxnSpPr>
        <p:spPr>
          <a:xfrm rot="10800000" flipH="1">
            <a:off x="7460910" y="1811455"/>
            <a:ext cx="3374922" cy="8639758"/>
          </a:xfrm>
          <a:prstGeom prst="straightConnector1">
            <a:avLst/>
          </a:prstGeom>
          <a:noFill/>
          <a:ln w="38100" cap="flat" cmpd="sng">
            <a:solidFill>
              <a:srgbClr val="016D01"/>
            </a:solidFill>
            <a:prstDash val="solid"/>
            <a:miter lim="400000"/>
            <a:headEnd type="none" w="sm" len="sm"/>
            <a:tailEnd type="none" w="sm" len="sm"/>
          </a:ln>
        </p:spPr>
      </p:cxnSp>
      <p:cxnSp>
        <p:nvCxnSpPr>
          <p:cNvPr id="1679" name="Google Shape;1679;p81"/>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680" name="Google Shape;1680;p81"/>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681" name="Google Shape;1681;p81"/>
          <p:cNvSpPr/>
          <p:nvPr/>
        </p:nvSpPr>
        <p:spPr>
          <a:xfrm>
            <a:off x="7541028" y="10540532"/>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2" name="Google Shape;1682;p81"/>
          <p:cNvSpPr/>
          <p:nvPr/>
        </p:nvSpPr>
        <p:spPr>
          <a:xfrm>
            <a:off x="7595682"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3" name="Google Shape;1683;p81"/>
          <p:cNvSpPr/>
          <p:nvPr/>
        </p:nvSpPr>
        <p:spPr>
          <a:xfrm>
            <a:off x="7675560" y="10540532"/>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4" name="Google Shape;1684;p81"/>
          <p:cNvSpPr/>
          <p:nvPr/>
        </p:nvSpPr>
        <p:spPr>
          <a:xfrm>
            <a:off x="7675560" y="1023113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5" name="Google Shape;1685;p81"/>
          <p:cNvSpPr/>
          <p:nvPr/>
        </p:nvSpPr>
        <p:spPr>
          <a:xfrm>
            <a:off x="7849941"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6" name="Google Shape;1686;p81"/>
          <p:cNvSpPr/>
          <p:nvPr/>
        </p:nvSpPr>
        <p:spPr>
          <a:xfrm>
            <a:off x="7722811" y="10385831"/>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7" name="Google Shape;1687;p81"/>
          <p:cNvSpPr/>
          <p:nvPr/>
        </p:nvSpPr>
        <p:spPr>
          <a:xfrm>
            <a:off x="7849941" y="10583106"/>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8" name="Google Shape;1688;p81"/>
          <p:cNvSpPr/>
          <p:nvPr/>
        </p:nvSpPr>
        <p:spPr>
          <a:xfrm>
            <a:off x="7849941" y="10312978"/>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9" name="Google Shape;1689;p81"/>
          <p:cNvSpPr/>
          <p:nvPr/>
        </p:nvSpPr>
        <p:spPr>
          <a:xfrm>
            <a:off x="8922835" y="661994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0" name="Google Shape;1690;p81"/>
          <p:cNvSpPr/>
          <p:nvPr/>
        </p:nvSpPr>
        <p:spPr>
          <a:xfrm>
            <a:off x="8922835" y="6413939"/>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1" name="Google Shape;1691;p81"/>
          <p:cNvSpPr/>
          <p:nvPr/>
        </p:nvSpPr>
        <p:spPr>
          <a:xfrm>
            <a:off x="8960672" y="6516940"/>
            <a:ext cx="52339" cy="52338"/>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2" name="Google Shape;1692;p81"/>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693" name="Google Shape;1693;p81"/>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694" name="Google Shape;1694;p81"/>
          <p:cNvSpPr/>
          <p:nvPr/>
        </p:nvSpPr>
        <p:spPr>
          <a:xfrm>
            <a:off x="1749155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5" name="Google Shape;1695;p81"/>
          <p:cNvSpPr/>
          <p:nvPr/>
        </p:nvSpPr>
        <p:spPr>
          <a:xfrm>
            <a:off x="17491557" y="2257697"/>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6" name="Google Shape;1696;p81"/>
          <p:cNvSpPr/>
          <p:nvPr/>
        </p:nvSpPr>
        <p:spPr>
          <a:xfrm>
            <a:off x="1731717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7" name="Google Shape;1697;p81"/>
          <p:cNvSpPr/>
          <p:nvPr/>
        </p:nvSpPr>
        <p:spPr>
          <a:xfrm>
            <a:off x="17317177" y="2291358"/>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8" name="Google Shape;1698;p81"/>
          <p:cNvSpPr/>
          <p:nvPr/>
        </p:nvSpPr>
        <p:spPr>
          <a:xfrm>
            <a:off x="17135828" y="2353984"/>
            <a:ext cx="52339"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99" name="Google Shape;1699;p81"/>
          <p:cNvSpPr/>
          <p:nvPr/>
        </p:nvSpPr>
        <p:spPr>
          <a:xfrm>
            <a:off x="17491557" y="2643333"/>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00" name="Google Shape;1700;p81"/>
          <p:cNvSpPr/>
          <p:nvPr/>
        </p:nvSpPr>
        <p:spPr>
          <a:xfrm>
            <a:off x="9206283" y="6564761"/>
            <a:ext cx="52339"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01" name="Google Shape;1701;p81"/>
          <p:cNvSpPr/>
          <p:nvPr/>
        </p:nvSpPr>
        <p:spPr>
          <a:xfrm>
            <a:off x="9122202" y="6531128"/>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02" name="Google Shape;1702;p81"/>
          <p:cNvSpPr/>
          <p:nvPr/>
        </p:nvSpPr>
        <p:spPr>
          <a:xfrm>
            <a:off x="9122202" y="6455454"/>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03" name="Google Shape;1703;p81"/>
          <p:cNvSpPr/>
          <p:nvPr/>
        </p:nvSpPr>
        <p:spPr>
          <a:xfrm>
            <a:off x="9244121" y="646176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04" name="Google Shape;1704;p81"/>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705" name="Google Shape;1705;p81"/>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sp>
        <p:nvSpPr>
          <p:cNvPr id="1706" name="Google Shape;1706;p81"/>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710"/>
        <p:cNvGrpSpPr/>
        <p:nvPr/>
      </p:nvGrpSpPr>
      <p:grpSpPr>
        <a:xfrm>
          <a:off x="0" y="0"/>
          <a:ext cx="0" cy="0"/>
          <a:chOff x="0" y="0"/>
          <a:chExt cx="0" cy="0"/>
        </a:xfrm>
      </p:grpSpPr>
      <p:sp>
        <p:nvSpPr>
          <p:cNvPr id="1711" name="Google Shape;1711;p82"/>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sp>
        <p:nvSpPr>
          <p:cNvPr id="1712" name="Google Shape;1712;p82"/>
          <p:cNvSpPr txBox="1"/>
          <p:nvPr/>
        </p:nvSpPr>
        <p:spPr>
          <a:xfrm>
            <a:off x="18722325" y="12432315"/>
            <a:ext cx="607730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 how to fit a line</a:t>
            </a:r>
            <a:endParaRPr/>
          </a:p>
        </p:txBody>
      </p:sp>
      <p:cxnSp>
        <p:nvCxnSpPr>
          <p:cNvPr id="1713" name="Google Shape;1713;p82"/>
          <p:cNvCxnSpPr/>
          <p:nvPr/>
        </p:nvCxnSpPr>
        <p:spPr>
          <a:xfrm rot="10800000" flipH="1">
            <a:off x="7431082" y="1758725"/>
            <a:ext cx="11278624" cy="5603770"/>
          </a:xfrm>
          <a:prstGeom prst="straightConnector1">
            <a:avLst/>
          </a:prstGeom>
          <a:noFill/>
          <a:ln w="38100" cap="flat" cmpd="sng">
            <a:solidFill>
              <a:srgbClr val="FF94CA"/>
            </a:solidFill>
            <a:prstDash val="solid"/>
            <a:miter lim="400000"/>
            <a:headEnd type="none" w="sm" len="sm"/>
            <a:tailEnd type="none" w="sm" len="sm"/>
          </a:ln>
        </p:spPr>
      </p:cxnSp>
      <p:cxnSp>
        <p:nvCxnSpPr>
          <p:cNvPr id="1714" name="Google Shape;1714;p82"/>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715" name="Google Shape;1715;p82"/>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716" name="Google Shape;1716;p82"/>
          <p:cNvSpPr/>
          <p:nvPr/>
        </p:nvSpPr>
        <p:spPr>
          <a:xfrm>
            <a:off x="7541028" y="10540532"/>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17" name="Google Shape;1717;p82"/>
          <p:cNvSpPr/>
          <p:nvPr/>
        </p:nvSpPr>
        <p:spPr>
          <a:xfrm>
            <a:off x="7595682"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18" name="Google Shape;1718;p82"/>
          <p:cNvSpPr/>
          <p:nvPr/>
        </p:nvSpPr>
        <p:spPr>
          <a:xfrm>
            <a:off x="7675560" y="10540532"/>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19" name="Google Shape;1719;p82"/>
          <p:cNvSpPr/>
          <p:nvPr/>
        </p:nvSpPr>
        <p:spPr>
          <a:xfrm>
            <a:off x="7675560" y="1023113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0" name="Google Shape;1720;p82"/>
          <p:cNvSpPr/>
          <p:nvPr/>
        </p:nvSpPr>
        <p:spPr>
          <a:xfrm>
            <a:off x="7849941"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1" name="Google Shape;1721;p82"/>
          <p:cNvSpPr/>
          <p:nvPr/>
        </p:nvSpPr>
        <p:spPr>
          <a:xfrm>
            <a:off x="7722811" y="10385831"/>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2" name="Google Shape;1722;p82"/>
          <p:cNvSpPr/>
          <p:nvPr/>
        </p:nvSpPr>
        <p:spPr>
          <a:xfrm>
            <a:off x="7849941" y="10583106"/>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3" name="Google Shape;1723;p82"/>
          <p:cNvSpPr/>
          <p:nvPr/>
        </p:nvSpPr>
        <p:spPr>
          <a:xfrm>
            <a:off x="7849941" y="10312978"/>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4" name="Google Shape;1724;p82"/>
          <p:cNvSpPr/>
          <p:nvPr/>
        </p:nvSpPr>
        <p:spPr>
          <a:xfrm>
            <a:off x="8922835" y="661994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5" name="Google Shape;1725;p82"/>
          <p:cNvSpPr/>
          <p:nvPr/>
        </p:nvSpPr>
        <p:spPr>
          <a:xfrm>
            <a:off x="8922835" y="6413939"/>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6" name="Google Shape;1726;p82"/>
          <p:cNvSpPr/>
          <p:nvPr/>
        </p:nvSpPr>
        <p:spPr>
          <a:xfrm>
            <a:off x="8960672" y="6516940"/>
            <a:ext cx="52339" cy="52338"/>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7" name="Google Shape;1727;p82"/>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728" name="Google Shape;1728;p82"/>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729" name="Google Shape;1729;p82"/>
          <p:cNvSpPr/>
          <p:nvPr/>
        </p:nvSpPr>
        <p:spPr>
          <a:xfrm>
            <a:off x="1749155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0" name="Google Shape;1730;p82"/>
          <p:cNvSpPr/>
          <p:nvPr/>
        </p:nvSpPr>
        <p:spPr>
          <a:xfrm>
            <a:off x="17491557" y="2257697"/>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1" name="Google Shape;1731;p82"/>
          <p:cNvSpPr/>
          <p:nvPr/>
        </p:nvSpPr>
        <p:spPr>
          <a:xfrm>
            <a:off x="1731717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2" name="Google Shape;1732;p82"/>
          <p:cNvSpPr/>
          <p:nvPr/>
        </p:nvSpPr>
        <p:spPr>
          <a:xfrm>
            <a:off x="17317177" y="2291358"/>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3" name="Google Shape;1733;p82"/>
          <p:cNvSpPr/>
          <p:nvPr/>
        </p:nvSpPr>
        <p:spPr>
          <a:xfrm>
            <a:off x="17135828" y="2353984"/>
            <a:ext cx="52339"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4" name="Google Shape;1734;p82"/>
          <p:cNvSpPr/>
          <p:nvPr/>
        </p:nvSpPr>
        <p:spPr>
          <a:xfrm>
            <a:off x="17491557" y="2643333"/>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5" name="Google Shape;1735;p82"/>
          <p:cNvSpPr/>
          <p:nvPr/>
        </p:nvSpPr>
        <p:spPr>
          <a:xfrm>
            <a:off x="9206283" y="6564761"/>
            <a:ext cx="52339"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6" name="Google Shape;1736;p82"/>
          <p:cNvSpPr/>
          <p:nvPr/>
        </p:nvSpPr>
        <p:spPr>
          <a:xfrm>
            <a:off x="9122202" y="6531128"/>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7" name="Google Shape;1737;p82"/>
          <p:cNvSpPr/>
          <p:nvPr/>
        </p:nvSpPr>
        <p:spPr>
          <a:xfrm>
            <a:off x="9122202" y="6455454"/>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8" name="Google Shape;1738;p82"/>
          <p:cNvSpPr/>
          <p:nvPr/>
        </p:nvSpPr>
        <p:spPr>
          <a:xfrm>
            <a:off x="9244121" y="646176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9" name="Google Shape;1739;p82"/>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740" name="Google Shape;1740;p82"/>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sp>
        <p:nvSpPr>
          <p:cNvPr id="1741" name="Google Shape;1741;p82"/>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72</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745"/>
        <p:cNvGrpSpPr/>
        <p:nvPr/>
      </p:nvGrpSpPr>
      <p:grpSpPr>
        <a:xfrm>
          <a:off x="0" y="0"/>
          <a:ext cx="0" cy="0"/>
          <a:chOff x="0" y="0"/>
          <a:chExt cx="0" cy="0"/>
        </a:xfrm>
      </p:grpSpPr>
      <p:sp>
        <p:nvSpPr>
          <p:cNvPr id="1746" name="Google Shape;1746;p83"/>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sp>
        <p:nvSpPr>
          <p:cNvPr id="1747" name="Google Shape;1747;p83"/>
          <p:cNvSpPr txBox="1"/>
          <p:nvPr/>
        </p:nvSpPr>
        <p:spPr>
          <a:xfrm>
            <a:off x="18722325" y="12432315"/>
            <a:ext cx="607730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3000"/>
              <a:buFont typeface="Helvetica Neue"/>
              <a:buNone/>
            </a:pPr>
            <a:r>
              <a:rPr lang="en-US" sz="3000" b="1" i="0" u="none" strike="noStrike" cap="none">
                <a:solidFill>
                  <a:srgbClr val="EF7001"/>
                </a:solidFill>
                <a:latin typeface="Helvetica Neue"/>
                <a:ea typeface="Helvetica Neue"/>
                <a:cs typeface="Helvetica Neue"/>
                <a:sym typeface="Helvetica Neue"/>
              </a:rPr>
              <a:t>??? how to fit a line</a:t>
            </a:r>
            <a:endParaRPr/>
          </a:p>
        </p:txBody>
      </p:sp>
      <p:cxnSp>
        <p:nvCxnSpPr>
          <p:cNvPr id="1748" name="Google Shape;1748;p83"/>
          <p:cNvCxnSpPr/>
          <p:nvPr/>
        </p:nvCxnSpPr>
        <p:spPr>
          <a:xfrm rot="10800000" flipH="1">
            <a:off x="7617964" y="1271459"/>
            <a:ext cx="8405739" cy="8405739"/>
          </a:xfrm>
          <a:prstGeom prst="straightConnector1">
            <a:avLst/>
          </a:prstGeom>
          <a:noFill/>
          <a:ln w="38100" cap="flat" cmpd="sng">
            <a:solidFill>
              <a:srgbClr val="B41600"/>
            </a:solidFill>
            <a:prstDash val="solid"/>
            <a:miter lim="400000"/>
            <a:headEnd type="none" w="sm" len="sm"/>
            <a:tailEnd type="none" w="sm" len="sm"/>
          </a:ln>
        </p:spPr>
      </p:cxnSp>
      <p:cxnSp>
        <p:nvCxnSpPr>
          <p:cNvPr id="1749" name="Google Shape;1749;p83"/>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750" name="Google Shape;1750;p83"/>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751" name="Google Shape;1751;p83"/>
          <p:cNvSpPr/>
          <p:nvPr/>
        </p:nvSpPr>
        <p:spPr>
          <a:xfrm>
            <a:off x="7541028" y="10540532"/>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2" name="Google Shape;1752;p83"/>
          <p:cNvSpPr/>
          <p:nvPr/>
        </p:nvSpPr>
        <p:spPr>
          <a:xfrm>
            <a:off x="7595682"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3" name="Google Shape;1753;p83"/>
          <p:cNvSpPr/>
          <p:nvPr/>
        </p:nvSpPr>
        <p:spPr>
          <a:xfrm>
            <a:off x="7675560" y="10540532"/>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4" name="Google Shape;1754;p83"/>
          <p:cNvSpPr/>
          <p:nvPr/>
        </p:nvSpPr>
        <p:spPr>
          <a:xfrm>
            <a:off x="7675560" y="1023113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5" name="Google Shape;1755;p83"/>
          <p:cNvSpPr/>
          <p:nvPr/>
        </p:nvSpPr>
        <p:spPr>
          <a:xfrm>
            <a:off x="7849941"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6" name="Google Shape;1756;p83"/>
          <p:cNvSpPr/>
          <p:nvPr/>
        </p:nvSpPr>
        <p:spPr>
          <a:xfrm>
            <a:off x="7722811" y="10385831"/>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7" name="Google Shape;1757;p83"/>
          <p:cNvSpPr/>
          <p:nvPr/>
        </p:nvSpPr>
        <p:spPr>
          <a:xfrm>
            <a:off x="7849941" y="10583106"/>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8" name="Google Shape;1758;p83"/>
          <p:cNvSpPr/>
          <p:nvPr/>
        </p:nvSpPr>
        <p:spPr>
          <a:xfrm>
            <a:off x="7849941" y="10312978"/>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59" name="Google Shape;1759;p83"/>
          <p:cNvSpPr/>
          <p:nvPr/>
        </p:nvSpPr>
        <p:spPr>
          <a:xfrm>
            <a:off x="8922835" y="661994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0" name="Google Shape;1760;p83"/>
          <p:cNvSpPr/>
          <p:nvPr/>
        </p:nvSpPr>
        <p:spPr>
          <a:xfrm>
            <a:off x="8922835" y="6413939"/>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1" name="Google Shape;1761;p83"/>
          <p:cNvSpPr/>
          <p:nvPr/>
        </p:nvSpPr>
        <p:spPr>
          <a:xfrm>
            <a:off x="8960672" y="6516940"/>
            <a:ext cx="52339" cy="52338"/>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2" name="Google Shape;1762;p83"/>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763" name="Google Shape;1763;p83"/>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764" name="Google Shape;1764;p83"/>
          <p:cNvSpPr/>
          <p:nvPr/>
        </p:nvSpPr>
        <p:spPr>
          <a:xfrm>
            <a:off x="1749155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5" name="Google Shape;1765;p83"/>
          <p:cNvSpPr/>
          <p:nvPr/>
        </p:nvSpPr>
        <p:spPr>
          <a:xfrm>
            <a:off x="17491557" y="2257697"/>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6" name="Google Shape;1766;p83"/>
          <p:cNvSpPr/>
          <p:nvPr/>
        </p:nvSpPr>
        <p:spPr>
          <a:xfrm>
            <a:off x="1731717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7" name="Google Shape;1767;p83"/>
          <p:cNvSpPr/>
          <p:nvPr/>
        </p:nvSpPr>
        <p:spPr>
          <a:xfrm>
            <a:off x="17317177" y="2291358"/>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8" name="Google Shape;1768;p83"/>
          <p:cNvSpPr/>
          <p:nvPr/>
        </p:nvSpPr>
        <p:spPr>
          <a:xfrm>
            <a:off x="17135828" y="2353984"/>
            <a:ext cx="52339"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69" name="Google Shape;1769;p83"/>
          <p:cNvSpPr/>
          <p:nvPr/>
        </p:nvSpPr>
        <p:spPr>
          <a:xfrm>
            <a:off x="17491557" y="2643333"/>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70" name="Google Shape;1770;p83"/>
          <p:cNvSpPr/>
          <p:nvPr/>
        </p:nvSpPr>
        <p:spPr>
          <a:xfrm>
            <a:off x="9206283" y="6564761"/>
            <a:ext cx="52339"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71" name="Google Shape;1771;p83"/>
          <p:cNvSpPr/>
          <p:nvPr/>
        </p:nvSpPr>
        <p:spPr>
          <a:xfrm>
            <a:off x="9122202" y="6531128"/>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72" name="Google Shape;1772;p83"/>
          <p:cNvSpPr/>
          <p:nvPr/>
        </p:nvSpPr>
        <p:spPr>
          <a:xfrm>
            <a:off x="9122202" y="6455454"/>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73" name="Google Shape;1773;p83"/>
          <p:cNvSpPr/>
          <p:nvPr/>
        </p:nvSpPr>
        <p:spPr>
          <a:xfrm>
            <a:off x="9244121" y="646176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74" name="Google Shape;1774;p83"/>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775" name="Google Shape;1775;p83"/>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sp>
        <p:nvSpPr>
          <p:cNvPr id="1776" name="Google Shape;1776;p83"/>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73</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780"/>
        <p:cNvGrpSpPr/>
        <p:nvPr/>
      </p:nvGrpSpPr>
      <p:grpSpPr>
        <a:xfrm>
          <a:off x="0" y="0"/>
          <a:ext cx="0" cy="0"/>
          <a:chOff x="0" y="0"/>
          <a:chExt cx="0" cy="0"/>
        </a:xfrm>
      </p:grpSpPr>
      <p:cxnSp>
        <p:nvCxnSpPr>
          <p:cNvPr id="1781" name="Google Shape;1781;p84"/>
          <p:cNvCxnSpPr/>
          <p:nvPr/>
        </p:nvCxnSpPr>
        <p:spPr>
          <a:xfrm rot="10800000" flipH="1">
            <a:off x="7455839" y="1647921"/>
            <a:ext cx="10927441" cy="8805849"/>
          </a:xfrm>
          <a:prstGeom prst="straightConnector1">
            <a:avLst/>
          </a:prstGeom>
          <a:noFill/>
          <a:ln w="38100" cap="flat" cmpd="sng">
            <a:solidFill>
              <a:srgbClr val="929292"/>
            </a:solidFill>
            <a:prstDash val="solid"/>
            <a:miter lim="400000"/>
            <a:headEnd type="none" w="sm" len="sm"/>
            <a:tailEnd type="none" w="sm" len="sm"/>
          </a:ln>
        </p:spPr>
      </p:cxnSp>
      <p:cxnSp>
        <p:nvCxnSpPr>
          <p:cNvPr id="1782" name="Google Shape;1782;p84"/>
          <p:cNvCxnSpPr/>
          <p:nvPr/>
        </p:nvCxnSpPr>
        <p:spPr>
          <a:xfrm rot="10800000" flipH="1">
            <a:off x="7460910" y="1811455"/>
            <a:ext cx="3374922" cy="8639758"/>
          </a:xfrm>
          <a:prstGeom prst="straightConnector1">
            <a:avLst/>
          </a:prstGeom>
          <a:noFill/>
          <a:ln w="38100" cap="flat" cmpd="sng">
            <a:solidFill>
              <a:srgbClr val="016D01"/>
            </a:solidFill>
            <a:prstDash val="solid"/>
            <a:miter lim="400000"/>
            <a:headEnd type="none" w="sm" len="sm"/>
            <a:tailEnd type="none" w="sm" len="sm"/>
          </a:ln>
        </p:spPr>
      </p:cxnSp>
      <p:cxnSp>
        <p:nvCxnSpPr>
          <p:cNvPr id="1783" name="Google Shape;1783;p84"/>
          <p:cNvCxnSpPr/>
          <p:nvPr/>
        </p:nvCxnSpPr>
        <p:spPr>
          <a:xfrm rot="10800000" flipH="1">
            <a:off x="7460910" y="1104336"/>
            <a:ext cx="8133903" cy="9346877"/>
          </a:xfrm>
          <a:prstGeom prst="straightConnector1">
            <a:avLst/>
          </a:prstGeom>
          <a:noFill/>
          <a:ln w="38100" cap="flat" cmpd="sng">
            <a:solidFill>
              <a:srgbClr val="B41600"/>
            </a:solidFill>
            <a:prstDash val="solid"/>
            <a:miter lim="400000"/>
            <a:headEnd type="none" w="sm" len="sm"/>
            <a:tailEnd type="none" w="sm" len="sm"/>
          </a:ln>
        </p:spPr>
      </p:cxnSp>
      <p:cxnSp>
        <p:nvCxnSpPr>
          <p:cNvPr id="1784" name="Google Shape;1784;p84"/>
          <p:cNvCxnSpPr/>
          <p:nvPr/>
        </p:nvCxnSpPr>
        <p:spPr>
          <a:xfrm rot="10800000" flipH="1">
            <a:off x="7431082" y="1758725"/>
            <a:ext cx="11278624" cy="5603770"/>
          </a:xfrm>
          <a:prstGeom prst="straightConnector1">
            <a:avLst/>
          </a:prstGeom>
          <a:noFill/>
          <a:ln w="38100" cap="flat" cmpd="sng">
            <a:solidFill>
              <a:srgbClr val="FF94CA"/>
            </a:solidFill>
            <a:prstDash val="solid"/>
            <a:miter lim="400000"/>
            <a:headEnd type="none" w="sm" len="sm"/>
            <a:tailEnd type="none" w="sm" len="sm"/>
          </a:ln>
        </p:spPr>
      </p:cxnSp>
      <p:sp>
        <p:nvSpPr>
          <p:cNvPr id="1785" name="Google Shape;1785;p84"/>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sp>
        <p:nvSpPr>
          <p:cNvPr id="1786" name="Google Shape;1786;p84"/>
          <p:cNvSpPr txBox="1"/>
          <p:nvPr/>
        </p:nvSpPr>
        <p:spPr>
          <a:xfrm>
            <a:off x="9389926" y="12453551"/>
            <a:ext cx="7286062" cy="646921"/>
          </a:xfrm>
          <a:prstGeom prst="rect">
            <a:avLst/>
          </a:prstGeom>
          <a:noFill/>
          <a:ln>
            <a:noFill/>
          </a:ln>
        </p:spPr>
        <p:txBody>
          <a:bodyPr spcFirstLastPara="1" wrap="square" lIns="50800" tIns="50800" rIns="50800" bIns="50800" anchor="t" anchorCtr="0">
            <a:normAutofit fontScale="92500"/>
          </a:bodyPr>
          <a:lstStyle/>
          <a:p>
            <a:pPr marL="469391" marR="0" lvl="0" indent="-469391" algn="l" rtl="0">
              <a:lnSpc>
                <a:spcPct val="100000"/>
              </a:lnSpc>
              <a:spcBef>
                <a:spcPts val="0"/>
              </a:spcBef>
              <a:spcAft>
                <a:spcPts val="0"/>
              </a:spcAft>
              <a:buClr>
                <a:srgbClr val="000000"/>
              </a:buClr>
              <a:buSzPts val="4546"/>
              <a:buFont typeface="Helvetica Neue"/>
              <a:buChar char="■"/>
            </a:pPr>
            <a:r>
              <a:rPr lang="en-US" sz="3696" b="0" i="0" u="none" strike="noStrike" cap="none">
                <a:solidFill>
                  <a:srgbClr val="000000"/>
                </a:solidFill>
                <a:latin typeface="Helvetica Neue"/>
                <a:ea typeface="Helvetica Neue"/>
                <a:cs typeface="Helvetica Neue"/>
                <a:sym typeface="Helvetica Neue"/>
              </a:rPr>
              <a:t>non-normalized data is hard to fit</a:t>
            </a:r>
            <a:endParaRPr/>
          </a:p>
        </p:txBody>
      </p:sp>
      <p:cxnSp>
        <p:nvCxnSpPr>
          <p:cNvPr id="1787" name="Google Shape;1787;p84"/>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788" name="Google Shape;1788;p84"/>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789" name="Google Shape;1789;p84"/>
          <p:cNvSpPr/>
          <p:nvPr/>
        </p:nvSpPr>
        <p:spPr>
          <a:xfrm>
            <a:off x="7541028" y="10540532"/>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0" name="Google Shape;1790;p84"/>
          <p:cNvSpPr/>
          <p:nvPr/>
        </p:nvSpPr>
        <p:spPr>
          <a:xfrm>
            <a:off x="7595682"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1" name="Google Shape;1791;p84"/>
          <p:cNvSpPr/>
          <p:nvPr/>
        </p:nvSpPr>
        <p:spPr>
          <a:xfrm>
            <a:off x="7675560" y="10540532"/>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2" name="Google Shape;1792;p84"/>
          <p:cNvSpPr/>
          <p:nvPr/>
        </p:nvSpPr>
        <p:spPr>
          <a:xfrm>
            <a:off x="7675560" y="1023113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3" name="Google Shape;1793;p84"/>
          <p:cNvSpPr/>
          <p:nvPr/>
        </p:nvSpPr>
        <p:spPr>
          <a:xfrm>
            <a:off x="7849941" y="10448042"/>
            <a:ext cx="52338" cy="52338"/>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4" name="Google Shape;1794;p84"/>
          <p:cNvSpPr/>
          <p:nvPr/>
        </p:nvSpPr>
        <p:spPr>
          <a:xfrm>
            <a:off x="7722811" y="10385831"/>
            <a:ext cx="52339"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5" name="Google Shape;1795;p84"/>
          <p:cNvSpPr/>
          <p:nvPr/>
        </p:nvSpPr>
        <p:spPr>
          <a:xfrm>
            <a:off x="7849941" y="10583106"/>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6" name="Google Shape;1796;p84"/>
          <p:cNvSpPr/>
          <p:nvPr/>
        </p:nvSpPr>
        <p:spPr>
          <a:xfrm>
            <a:off x="7849941" y="10312978"/>
            <a:ext cx="52338" cy="5233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7" name="Google Shape;1797;p84"/>
          <p:cNvSpPr/>
          <p:nvPr/>
        </p:nvSpPr>
        <p:spPr>
          <a:xfrm>
            <a:off x="8922835" y="661994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8" name="Google Shape;1798;p84"/>
          <p:cNvSpPr/>
          <p:nvPr/>
        </p:nvSpPr>
        <p:spPr>
          <a:xfrm>
            <a:off x="8922835" y="6413939"/>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99" name="Google Shape;1799;p84"/>
          <p:cNvSpPr/>
          <p:nvPr/>
        </p:nvSpPr>
        <p:spPr>
          <a:xfrm>
            <a:off x="8960672" y="6516940"/>
            <a:ext cx="52339" cy="52338"/>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0" name="Google Shape;1800;p84"/>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801" name="Google Shape;1801;p84"/>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802" name="Google Shape;1802;p84"/>
          <p:cNvSpPr/>
          <p:nvPr/>
        </p:nvSpPr>
        <p:spPr>
          <a:xfrm>
            <a:off x="1749155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3" name="Google Shape;1803;p84"/>
          <p:cNvSpPr/>
          <p:nvPr/>
        </p:nvSpPr>
        <p:spPr>
          <a:xfrm>
            <a:off x="17491557" y="2257697"/>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4" name="Google Shape;1804;p84"/>
          <p:cNvSpPr/>
          <p:nvPr/>
        </p:nvSpPr>
        <p:spPr>
          <a:xfrm>
            <a:off x="17317177" y="2446059"/>
            <a:ext cx="52338"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5" name="Google Shape;1805;p84"/>
          <p:cNvSpPr/>
          <p:nvPr/>
        </p:nvSpPr>
        <p:spPr>
          <a:xfrm>
            <a:off x="17317177" y="2291358"/>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6" name="Google Shape;1806;p84"/>
          <p:cNvSpPr/>
          <p:nvPr/>
        </p:nvSpPr>
        <p:spPr>
          <a:xfrm>
            <a:off x="17135828" y="2353984"/>
            <a:ext cx="52339" cy="52338"/>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7" name="Google Shape;1807;p84"/>
          <p:cNvSpPr/>
          <p:nvPr/>
        </p:nvSpPr>
        <p:spPr>
          <a:xfrm>
            <a:off x="17491557" y="2643333"/>
            <a:ext cx="52338" cy="52339"/>
          </a:xfrm>
          <a:prstGeom prst="ellipse">
            <a:avLst/>
          </a:prstGeom>
          <a:solidFill>
            <a:srgbClr val="D5D5D5"/>
          </a:solid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8" name="Google Shape;1808;p84"/>
          <p:cNvSpPr/>
          <p:nvPr/>
        </p:nvSpPr>
        <p:spPr>
          <a:xfrm>
            <a:off x="9206283" y="6564761"/>
            <a:ext cx="52339"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09" name="Google Shape;1809;p84"/>
          <p:cNvSpPr/>
          <p:nvPr/>
        </p:nvSpPr>
        <p:spPr>
          <a:xfrm>
            <a:off x="9122202" y="6531128"/>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10" name="Google Shape;1810;p84"/>
          <p:cNvSpPr/>
          <p:nvPr/>
        </p:nvSpPr>
        <p:spPr>
          <a:xfrm>
            <a:off x="9122202" y="6455454"/>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11" name="Google Shape;1811;p84"/>
          <p:cNvSpPr/>
          <p:nvPr/>
        </p:nvSpPr>
        <p:spPr>
          <a:xfrm>
            <a:off x="9244121" y="6461760"/>
            <a:ext cx="52338" cy="5233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12" name="Google Shape;1812;p84"/>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813" name="Google Shape;1813;p84"/>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sp>
        <p:nvSpPr>
          <p:cNvPr id="1814" name="Google Shape;1814;p84"/>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818"/>
        <p:cNvGrpSpPr/>
        <p:nvPr/>
      </p:nvGrpSpPr>
      <p:grpSpPr>
        <a:xfrm>
          <a:off x="0" y="0"/>
          <a:ext cx="0" cy="0"/>
          <a:chOff x="0" y="0"/>
          <a:chExt cx="0" cy="0"/>
        </a:xfrm>
      </p:grpSpPr>
      <p:sp>
        <p:nvSpPr>
          <p:cNvPr id="1819" name="Google Shape;1819;p85"/>
          <p:cNvSpPr txBox="1"/>
          <p:nvPr/>
        </p:nvSpPr>
        <p:spPr>
          <a:xfrm>
            <a:off x="433535" y="343878"/>
            <a:ext cx="4104087" cy="771192"/>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000000"/>
              </a:buClr>
              <a:buSzPts val="4268"/>
              <a:buFont typeface="Helvetica Neue"/>
              <a:buNone/>
            </a:pPr>
            <a:r>
              <a:rPr lang="en-US" sz="4268" b="1" i="0" u="none" strike="noStrike" cap="none">
                <a:solidFill>
                  <a:srgbClr val="000000"/>
                </a:solidFill>
                <a:latin typeface="Helvetica Neue"/>
                <a:ea typeface="Helvetica Neue"/>
                <a:cs typeface="Helvetica Neue"/>
                <a:sym typeface="Helvetica Neue"/>
              </a:rPr>
              <a:t>normalized</a:t>
            </a:r>
            <a:r>
              <a:rPr lang="en-US" sz="4268" b="0" i="0" u="none" strike="noStrike" cap="none">
                <a:solidFill>
                  <a:srgbClr val="000000"/>
                </a:solidFill>
                <a:latin typeface="Helvetica Neue"/>
                <a:ea typeface="Helvetica Neue"/>
                <a:cs typeface="Helvetica Neue"/>
                <a:sym typeface="Helvetica Neue"/>
              </a:rPr>
              <a:t> data</a:t>
            </a:r>
            <a:endParaRPr/>
          </a:p>
        </p:txBody>
      </p:sp>
      <p:cxnSp>
        <p:nvCxnSpPr>
          <p:cNvPr id="1820" name="Google Shape;1820;p85"/>
          <p:cNvCxnSpPr/>
          <p:nvPr/>
        </p:nvCxnSpPr>
        <p:spPr>
          <a:xfrm rot="10800000" flipH="1">
            <a:off x="7182396" y="1949242"/>
            <a:ext cx="1" cy="9817516"/>
          </a:xfrm>
          <a:prstGeom prst="straightConnector1">
            <a:avLst/>
          </a:prstGeom>
          <a:noFill/>
          <a:ln w="38100" cap="flat" cmpd="sng">
            <a:solidFill>
              <a:srgbClr val="D5D5D5"/>
            </a:solidFill>
            <a:prstDash val="solid"/>
            <a:miter lim="400000"/>
            <a:headEnd type="none" w="sm" len="sm"/>
            <a:tailEnd type="none" w="sm" len="sm"/>
          </a:ln>
        </p:spPr>
      </p:cxnSp>
      <p:cxnSp>
        <p:nvCxnSpPr>
          <p:cNvPr id="1821" name="Google Shape;1821;p85"/>
          <p:cNvCxnSpPr/>
          <p:nvPr/>
        </p:nvCxnSpPr>
        <p:spPr>
          <a:xfrm rot="10800000">
            <a:off x="6301944" y="11061250"/>
            <a:ext cx="12541047" cy="1"/>
          </a:xfrm>
          <a:prstGeom prst="straightConnector1">
            <a:avLst/>
          </a:prstGeom>
          <a:noFill/>
          <a:ln w="38100" cap="flat" cmpd="sng">
            <a:solidFill>
              <a:srgbClr val="D5D5D5"/>
            </a:solidFill>
            <a:prstDash val="solid"/>
            <a:miter lim="400000"/>
            <a:headEnd type="none" w="sm" len="sm"/>
            <a:tailEnd type="none" w="sm" len="sm"/>
          </a:ln>
        </p:spPr>
      </p:cxnSp>
      <p:sp>
        <p:nvSpPr>
          <p:cNvPr id="1822" name="Google Shape;1822;p85"/>
          <p:cNvSpPr/>
          <p:nvPr/>
        </p:nvSpPr>
        <p:spPr>
          <a:xfrm>
            <a:off x="7847431" y="10001149"/>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3" name="Google Shape;1823;p85"/>
          <p:cNvSpPr/>
          <p:nvPr/>
        </p:nvSpPr>
        <p:spPr>
          <a:xfrm>
            <a:off x="8156085" y="9478808"/>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4" name="Google Shape;1824;p85"/>
          <p:cNvSpPr/>
          <p:nvPr/>
        </p:nvSpPr>
        <p:spPr>
          <a:xfrm>
            <a:off x="8607197" y="10001149"/>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5" name="Google Shape;1825;p85"/>
          <p:cNvSpPr/>
          <p:nvPr/>
        </p:nvSpPr>
        <p:spPr>
          <a:xfrm>
            <a:off x="8607197" y="8253807"/>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6" name="Google Shape;1826;p85"/>
          <p:cNvSpPr/>
          <p:nvPr/>
        </p:nvSpPr>
        <p:spPr>
          <a:xfrm>
            <a:off x="9592015" y="9478808"/>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7" name="Google Shape;1827;p85"/>
          <p:cNvSpPr/>
          <p:nvPr/>
        </p:nvSpPr>
        <p:spPr>
          <a:xfrm>
            <a:off x="8874050" y="9127476"/>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8" name="Google Shape;1828;p85"/>
          <p:cNvSpPr/>
          <p:nvPr/>
        </p:nvSpPr>
        <p:spPr>
          <a:xfrm>
            <a:off x="9592015" y="10241586"/>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29" name="Google Shape;1829;p85"/>
          <p:cNvSpPr/>
          <p:nvPr/>
        </p:nvSpPr>
        <p:spPr>
          <a:xfrm>
            <a:off x="9592015" y="8716034"/>
            <a:ext cx="295579" cy="295579"/>
          </a:xfrm>
          <a:prstGeom prst="ellipse">
            <a:avLst/>
          </a:prstGeom>
          <a:solidFill>
            <a:srgbClr val="D5D5D5"/>
          </a:solidFill>
          <a:ln w="635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0" name="Google Shape;1830;p85"/>
          <p:cNvSpPr/>
          <p:nvPr/>
        </p:nvSpPr>
        <p:spPr>
          <a:xfrm>
            <a:off x="10127637" y="7008348"/>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1" name="Google Shape;1831;p85"/>
          <p:cNvSpPr/>
          <p:nvPr/>
        </p:nvSpPr>
        <p:spPr>
          <a:xfrm>
            <a:off x="11077345" y="7008348"/>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2" name="Google Shape;1832;p85"/>
          <p:cNvSpPr/>
          <p:nvPr/>
        </p:nvSpPr>
        <p:spPr>
          <a:xfrm>
            <a:off x="10127637" y="6391038"/>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3" name="Google Shape;1833;p85"/>
          <p:cNvSpPr/>
          <p:nvPr/>
        </p:nvSpPr>
        <p:spPr>
          <a:xfrm>
            <a:off x="10602493" y="6818406"/>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4" name="Google Shape;1834;p85"/>
          <p:cNvSpPr/>
          <p:nvPr/>
        </p:nvSpPr>
        <p:spPr>
          <a:xfrm>
            <a:off x="10602493" y="6391038"/>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5" name="Google Shape;1835;p85"/>
          <p:cNvSpPr/>
          <p:nvPr/>
        </p:nvSpPr>
        <p:spPr>
          <a:xfrm>
            <a:off x="11077345" y="5844954"/>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6" name="Google Shape;1836;p85"/>
          <p:cNvSpPr/>
          <p:nvPr/>
        </p:nvSpPr>
        <p:spPr>
          <a:xfrm>
            <a:off x="11291031" y="6426651"/>
            <a:ext cx="295579" cy="295579"/>
          </a:xfrm>
          <a:prstGeom prst="ellipse">
            <a:avLst/>
          </a:prstGeom>
          <a:solidFill>
            <a:srgbClr val="FE958C"/>
          </a:solid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7" name="Google Shape;1837;p85"/>
          <p:cNvSpPr/>
          <p:nvPr/>
        </p:nvSpPr>
        <p:spPr>
          <a:xfrm>
            <a:off x="15582492" y="2718611"/>
            <a:ext cx="295579" cy="295579"/>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8" name="Google Shape;1838;p85"/>
          <p:cNvSpPr/>
          <p:nvPr/>
        </p:nvSpPr>
        <p:spPr>
          <a:xfrm>
            <a:off x="16090492" y="2797835"/>
            <a:ext cx="295579" cy="295578"/>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39" name="Google Shape;1839;p85"/>
          <p:cNvSpPr/>
          <p:nvPr/>
        </p:nvSpPr>
        <p:spPr>
          <a:xfrm>
            <a:off x="14597679" y="2718611"/>
            <a:ext cx="295579" cy="295579"/>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40" name="Google Shape;1840;p85"/>
          <p:cNvSpPr/>
          <p:nvPr/>
        </p:nvSpPr>
        <p:spPr>
          <a:xfrm>
            <a:off x="15105679" y="2987938"/>
            <a:ext cx="295579" cy="295579"/>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41" name="Google Shape;1841;p85"/>
          <p:cNvSpPr/>
          <p:nvPr/>
        </p:nvSpPr>
        <p:spPr>
          <a:xfrm>
            <a:off x="14081512" y="3341617"/>
            <a:ext cx="295579" cy="295579"/>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42" name="Google Shape;1842;p85"/>
          <p:cNvSpPr/>
          <p:nvPr/>
        </p:nvSpPr>
        <p:spPr>
          <a:xfrm>
            <a:off x="15582492" y="3832717"/>
            <a:ext cx="295579" cy="295579"/>
          </a:xfrm>
          <a:prstGeom prst="ellipse">
            <a:avLst/>
          </a:prstGeom>
          <a:solidFill>
            <a:schemeClr val="accent4"/>
          </a:solidFill>
          <a:ln w="63500" cap="flat" cmpd="sng">
            <a:solidFill>
              <a:srgbClr val="EF700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843" name="Google Shape;1843;p85"/>
          <p:cNvSpPr txBox="1"/>
          <p:nvPr/>
        </p:nvSpPr>
        <p:spPr>
          <a:xfrm>
            <a:off x="17693129" y="11525777"/>
            <a:ext cx="1079907"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Acidity</a:t>
            </a:r>
            <a:endParaRPr/>
          </a:p>
        </p:txBody>
      </p:sp>
      <p:sp>
        <p:nvSpPr>
          <p:cNvPr id="1844" name="Google Shape;1844;p85"/>
          <p:cNvSpPr txBox="1"/>
          <p:nvPr/>
        </p:nvSpPr>
        <p:spPr>
          <a:xfrm>
            <a:off x="5921476" y="12432315"/>
            <a:ext cx="12541048" cy="646921"/>
          </a:xfrm>
          <a:prstGeom prst="rect">
            <a:avLst/>
          </a:prstGeom>
          <a:noFill/>
          <a:ln>
            <a:noFill/>
          </a:ln>
        </p:spPr>
        <p:txBody>
          <a:bodyPr spcFirstLastPara="1" wrap="square" lIns="50800" tIns="50800" rIns="50800" bIns="50800" anchor="t" anchorCtr="0">
            <a:normAutofit fontScale="92500"/>
          </a:bodyPr>
          <a:lstStyle/>
          <a:p>
            <a:pPr marL="435862" marR="0" lvl="0" indent="-435862" algn="l" rtl="0">
              <a:lnSpc>
                <a:spcPct val="100000"/>
              </a:lnSpc>
              <a:spcBef>
                <a:spcPts val="0"/>
              </a:spcBef>
              <a:spcAft>
                <a:spcPts val="0"/>
              </a:spcAft>
              <a:buClr>
                <a:srgbClr val="000000"/>
              </a:buClr>
              <a:buSzPts val="4221"/>
              <a:buFont typeface="Helvetica Neue"/>
              <a:buChar char="■"/>
            </a:pPr>
            <a:r>
              <a:rPr lang="en-US" sz="3432" b="0" i="0" u="none" strike="noStrike" cap="none">
                <a:solidFill>
                  <a:srgbClr val="000000"/>
                </a:solidFill>
                <a:latin typeface="Helvetica Neue"/>
                <a:ea typeface="Helvetica Neue"/>
                <a:cs typeface="Helvetica Neue"/>
                <a:sym typeface="Helvetica Neue"/>
              </a:rPr>
              <a:t>ensure all features are internally normalized (same order of mag.)</a:t>
            </a:r>
            <a:endParaRPr/>
          </a:p>
        </p:txBody>
      </p:sp>
      <p:sp>
        <p:nvSpPr>
          <p:cNvPr id="1845" name="Google Shape;1845;p85"/>
          <p:cNvSpPr txBox="1"/>
          <p:nvPr/>
        </p:nvSpPr>
        <p:spPr>
          <a:xfrm>
            <a:off x="5909401" y="6358876"/>
            <a:ext cx="684582"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Red</a:t>
            </a:r>
            <a:endParaRPr/>
          </a:p>
        </p:txBody>
      </p:sp>
      <p:sp>
        <p:nvSpPr>
          <p:cNvPr id="1846" name="Google Shape;1846;p85"/>
          <p:cNvSpPr txBox="1"/>
          <p:nvPr/>
        </p:nvSpPr>
        <p:spPr>
          <a:xfrm>
            <a:off x="6020767" y="10135662"/>
            <a:ext cx="921411"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White</a:t>
            </a:r>
            <a:endParaRPr/>
          </a:p>
        </p:txBody>
      </p:sp>
      <p:sp>
        <p:nvSpPr>
          <p:cNvPr id="1847" name="Google Shape;1847;p85"/>
          <p:cNvSpPr txBox="1"/>
          <p:nvPr/>
        </p:nvSpPr>
        <p:spPr>
          <a:xfrm>
            <a:off x="5339272" y="2241698"/>
            <a:ext cx="1824839" cy="46106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Champagne</a:t>
            </a:r>
            <a:endParaRPr/>
          </a:p>
        </p:txBody>
      </p:sp>
      <p:cxnSp>
        <p:nvCxnSpPr>
          <p:cNvPr id="1848" name="Google Shape;1848;p85"/>
          <p:cNvCxnSpPr/>
          <p:nvPr/>
        </p:nvCxnSpPr>
        <p:spPr>
          <a:xfrm rot="10800000" flipH="1">
            <a:off x="7231972" y="1145033"/>
            <a:ext cx="9920055" cy="9920054"/>
          </a:xfrm>
          <a:prstGeom prst="straightConnector1">
            <a:avLst/>
          </a:prstGeom>
          <a:noFill/>
          <a:ln w="38100" cap="flat" cmpd="sng">
            <a:solidFill>
              <a:srgbClr val="929292"/>
            </a:solidFill>
            <a:prstDash val="solid"/>
            <a:miter lim="400000"/>
            <a:headEnd type="none" w="sm" len="sm"/>
            <a:tailEnd type="none" w="sm" len="sm"/>
          </a:ln>
        </p:spPr>
      </p:cxnSp>
      <p:sp>
        <p:nvSpPr>
          <p:cNvPr id="1849" name="Google Shape;1849;p85"/>
          <p:cNvSpPr txBox="1">
            <a:spLocks noGrp="1"/>
          </p:cNvSpPr>
          <p:nvPr>
            <p:ph type="sldNum" idx="12"/>
          </p:nvPr>
        </p:nvSpPr>
        <p:spPr>
          <a:xfrm>
            <a:off x="12058764" y="13080999"/>
            <a:ext cx="25397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75</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48"/>
                                        </p:tgtEl>
                                        <p:attrNameLst>
                                          <p:attrName>style.visibility</p:attrName>
                                        </p:attrNameLst>
                                      </p:cBhvr>
                                      <p:to>
                                        <p:strVal val="visible"/>
                                      </p:to>
                                    </p:set>
                                    <p:animEffect transition="in" filter="fade">
                                      <p:cBhvr>
                                        <p:cTn id="11" dur="1000"/>
                                        <p:tgtEl>
                                          <p:spTgt spid="1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76</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rgbClr val="484644"/>
                </a:solidFill>
                <a:latin typeface="Helvetica Neue"/>
                <a:ea typeface="Helvetica Neue"/>
                <a:cs typeface="Helvetica Neue"/>
                <a:sym typeface="Helvetica Neue"/>
              </a:rPr>
              <a:t>normalized</a:t>
            </a:r>
            <a:r>
              <a:rPr lang="en-US" sz="4268"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more</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chemeClr val="tx2"/>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30087514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77</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chemeClr val="tx2"/>
                </a:solidFill>
                <a:latin typeface="Helvetica Neue"/>
                <a:ea typeface="Helvetica Neue"/>
                <a:cs typeface="Helvetica Neue"/>
                <a:sym typeface="Helvetica Neue"/>
              </a:rPr>
              <a:t>normalized</a:t>
            </a:r>
            <a:r>
              <a:rPr lang="en-US" sz="4268"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04839"/>
            <a:ext cx="28176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more</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10373" y="63961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chemeClr val="tx2"/>
                </a:solidFill>
                <a:latin typeface="Helvetica Neue"/>
                <a:ea typeface="Helvetica Neue"/>
                <a:cs typeface="Helvetica Neue"/>
                <a:sym typeface="Helvetica Neue"/>
              </a:rPr>
              <a:t>balanced</a:t>
            </a:r>
            <a:r>
              <a:rPr lang="en-US" sz="4400" b="0" i="0" u="none" strike="noStrike" cap="none" dirty="0">
                <a:solidFill>
                  <a:schemeClr val="tx2"/>
                </a:solidFill>
                <a:latin typeface="Helvetica Neue"/>
                <a:ea typeface="Helvetica Neue"/>
                <a:cs typeface="Helvetica Neue"/>
                <a:sym typeface="Helvetica Neue"/>
              </a:rPr>
              <a:t> data</a:t>
            </a:r>
            <a:endParaRPr dirty="0">
              <a:solidFill>
                <a:schemeClr val="tx2"/>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rgbClr val="484644"/>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rgbClr val="484644"/>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41339499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Quality pie chart showing 6 main attributes required for high quality data: accuracy, completeness, format, consistency, duplication and integrity.">
            <a:extLst>
              <a:ext uri="{FF2B5EF4-FFF2-40B4-BE49-F238E27FC236}">
                <a16:creationId xmlns:a16="http://schemas.microsoft.com/office/drawing/2014/main" id="{9BAA7E02-B77C-9019-494A-CA0DEDBEE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3511550"/>
            <a:ext cx="10160000" cy="6692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4BC1B-A2AB-7F09-5EDA-4FEC6A568C04}"/>
              </a:ext>
            </a:extLst>
          </p:cNvPr>
          <p:cNvSpPr txBox="1"/>
          <p:nvPr/>
        </p:nvSpPr>
        <p:spPr>
          <a:xfrm>
            <a:off x="10262625" y="11805181"/>
            <a:ext cx="3858749" cy="400110"/>
          </a:xfrm>
          <a:prstGeom prst="rect">
            <a:avLst/>
          </a:prstGeom>
          <a:noFill/>
        </p:spPr>
        <p:txBody>
          <a:bodyPr wrap="none" rtlCol="0">
            <a:spAutoFit/>
          </a:bodyPr>
          <a:lstStyle/>
          <a:p>
            <a:r>
              <a:rPr lang="en-US" sz="2000" dirty="0"/>
              <a:t>Image credit: </a:t>
            </a:r>
            <a:r>
              <a:rPr lang="en-US" sz="2000" dirty="0" err="1"/>
              <a:t>Passionned</a:t>
            </a:r>
            <a:r>
              <a:rPr lang="en-US" sz="2000" dirty="0"/>
              <a:t> Group</a:t>
            </a:r>
          </a:p>
        </p:txBody>
      </p:sp>
    </p:spTree>
    <p:extLst>
      <p:ext uri="{BB962C8B-B14F-4D97-AF65-F5344CB8AC3E}">
        <p14:creationId xmlns:p14="http://schemas.microsoft.com/office/powerpoint/2010/main" val="1366679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79</a:t>
            </a:fld>
            <a:endParaRPr/>
          </a:p>
        </p:txBody>
      </p:sp>
      <p:sp>
        <p:nvSpPr>
          <p:cNvPr id="2" name="Google Shape;851;p48">
            <a:extLst>
              <a:ext uri="{FF2B5EF4-FFF2-40B4-BE49-F238E27FC236}">
                <a16:creationId xmlns:a16="http://schemas.microsoft.com/office/drawing/2014/main" id="{E4DC7625-0EAC-CCE1-4D67-24A7A315AB51}"/>
              </a:ext>
            </a:extLst>
          </p:cNvPr>
          <p:cNvSpPr txBox="1"/>
          <p:nvPr/>
        </p:nvSpPr>
        <p:spPr>
          <a:xfrm>
            <a:off x="13205171" y="6516291"/>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dirty="0">
                <a:solidFill>
                  <a:srgbClr val="484644"/>
                </a:solidFill>
                <a:latin typeface="Helvetica Neue"/>
                <a:ea typeface="Helvetica Neue"/>
                <a:cs typeface="Helvetica Neue"/>
                <a:sym typeface="Helvetica Neue"/>
              </a:rPr>
              <a:t>normalized</a:t>
            </a:r>
            <a:r>
              <a:rPr lang="en-US" sz="4268"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3" name="Google Shape;852;p48">
            <a:extLst>
              <a:ext uri="{FF2B5EF4-FFF2-40B4-BE49-F238E27FC236}">
                <a16:creationId xmlns:a16="http://schemas.microsoft.com/office/drawing/2014/main" id="{883A34CA-9BB2-F5DE-F5DD-3D02FB41DF91}"/>
              </a:ext>
            </a:extLst>
          </p:cNvPr>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dirty="0">
                <a:latin typeface="Helvetica Neue"/>
                <a:ea typeface="Helvetica Neue"/>
                <a:cs typeface="Helvetica Neue"/>
                <a:sym typeface="Helvetica Neue"/>
              </a:rPr>
              <a:t>more</a:t>
            </a:r>
            <a:r>
              <a:rPr lang="en-US" sz="4400" b="0" i="0" u="none" strike="noStrike" cap="none" dirty="0">
                <a:latin typeface="Helvetica Neue"/>
                <a:ea typeface="Helvetica Neue"/>
                <a:cs typeface="Helvetica Neue"/>
                <a:sym typeface="Helvetica Neue"/>
              </a:rPr>
              <a:t> data</a:t>
            </a:r>
            <a:endParaRPr dirty="0"/>
          </a:p>
        </p:txBody>
      </p:sp>
      <p:sp>
        <p:nvSpPr>
          <p:cNvPr id="4" name="Google Shape;853;p48">
            <a:extLst>
              <a:ext uri="{FF2B5EF4-FFF2-40B4-BE49-F238E27FC236}">
                <a16:creationId xmlns:a16="http://schemas.microsoft.com/office/drawing/2014/main" id="{EE5CE9D4-F7D7-164F-AF0B-04A053A59C0D}"/>
              </a:ext>
            </a:extLst>
          </p:cNvPr>
          <p:cNvSpPr txBox="1"/>
          <p:nvPr/>
        </p:nvSpPr>
        <p:spPr>
          <a:xfrm>
            <a:off x="8088000" y="6400439"/>
            <a:ext cx="4104000"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dirty="0">
                <a:solidFill>
                  <a:srgbClr val="484644"/>
                </a:solidFill>
                <a:latin typeface="Helvetica Neue"/>
                <a:ea typeface="Helvetica Neue"/>
                <a:cs typeface="Helvetica Neue"/>
                <a:sym typeface="Helvetica Neue"/>
              </a:rPr>
              <a:t>balanced</a:t>
            </a:r>
            <a:r>
              <a:rPr lang="en-US" sz="4400" b="0" i="0" u="none" strike="noStrike" cap="none" dirty="0">
                <a:solidFill>
                  <a:srgbClr val="484644"/>
                </a:solidFill>
                <a:latin typeface="Helvetica Neue"/>
                <a:ea typeface="Helvetica Neue"/>
                <a:cs typeface="Helvetica Neue"/>
                <a:sym typeface="Helvetica Neue"/>
              </a:rPr>
              <a:t> data</a:t>
            </a:r>
            <a:endParaRPr dirty="0">
              <a:solidFill>
                <a:srgbClr val="484644"/>
              </a:solidFill>
            </a:endParaRPr>
          </a:p>
        </p:txBody>
      </p:sp>
      <p:sp>
        <p:nvSpPr>
          <p:cNvPr id="5" name="TextBox 4">
            <a:extLst>
              <a:ext uri="{FF2B5EF4-FFF2-40B4-BE49-F238E27FC236}">
                <a16:creationId xmlns:a16="http://schemas.microsoft.com/office/drawing/2014/main" id="{36D3127C-9D2C-8828-12E3-B94F235500FC}"/>
              </a:ext>
            </a:extLst>
          </p:cNvPr>
          <p:cNvSpPr txBox="1"/>
          <p:nvPr/>
        </p:nvSpPr>
        <p:spPr>
          <a:xfrm>
            <a:off x="18687070" y="6356868"/>
            <a:ext cx="3480204" cy="825419"/>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
                <a:srgbClr val="000000"/>
              </a:buClr>
              <a:buSzPts val="5412"/>
              <a:tabLst/>
              <a:defRPr/>
            </a:pPr>
            <a:r>
              <a:rPr kumimoji="0" lang="en-US" sz="4400" b="1" i="0" u="none" strike="noStrike" kern="0" cap="none" spc="0" normalizeH="0" baseline="0" noProof="0" dirty="0">
                <a:ln>
                  <a:noFill/>
                </a:ln>
                <a:solidFill>
                  <a:srgbClr val="484644"/>
                </a:solidFill>
                <a:effectLst/>
                <a:uLnTx/>
                <a:uFillTx/>
                <a:latin typeface="Helvetica Neue"/>
                <a:ea typeface="Helvetica Neue"/>
                <a:cs typeface="Helvetica Neue"/>
                <a:sym typeface="Helvetica Neue"/>
              </a:rPr>
              <a:t>quality</a:t>
            </a:r>
            <a:r>
              <a:rPr kumimoji="0" lang="en-US" sz="4400" b="0" i="0" u="none" strike="noStrike" kern="0" cap="none" spc="0" normalizeH="0" baseline="0" noProof="0" dirty="0">
                <a:ln>
                  <a:noFill/>
                </a:ln>
                <a:solidFill>
                  <a:srgbClr val="484644"/>
                </a:solidFill>
                <a:effectLst/>
                <a:uLnTx/>
                <a:uFillTx/>
                <a:latin typeface="Helvetica Neue"/>
                <a:ea typeface="Helvetica Neue"/>
                <a:cs typeface="Helvetica Neue"/>
                <a:sym typeface="Helvetica Neue"/>
              </a:rPr>
              <a:t> data</a:t>
            </a:r>
          </a:p>
        </p:txBody>
      </p:sp>
    </p:spTree>
    <p:extLst>
      <p:ext uri="{BB962C8B-B14F-4D97-AF65-F5344CB8AC3E}">
        <p14:creationId xmlns:p14="http://schemas.microsoft.com/office/powerpoint/2010/main" val="38750984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9" name="Google Shape;139;p7"/>
          <p:cNvSpPr txBox="1"/>
          <p:nvPr/>
        </p:nvSpPr>
        <p:spPr>
          <a:xfrm>
            <a:off x="9156622" y="6138468"/>
            <a:ext cx="5816855" cy="1107380"/>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B41600"/>
              </a:buClr>
              <a:buSzPts val="6100"/>
              <a:buFont typeface="Helvetica Neue"/>
              <a:buNone/>
            </a:pPr>
            <a:endParaRPr sz="6100" b="0" i="0" u="none" strike="noStrike" cap="none" dirty="0">
              <a:solidFill>
                <a:srgbClr val="B41600"/>
              </a:solidFill>
              <a:latin typeface="Helvetica Neue"/>
              <a:ea typeface="Helvetica Neue"/>
              <a:cs typeface="Helvetica Neue"/>
              <a:sym typeface="Helvetica Neue"/>
            </a:endParaRPr>
          </a:p>
        </p:txBody>
      </p:sp>
      <p:sp>
        <p:nvSpPr>
          <p:cNvPr id="136" name="Google Shape;136;p7"/>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a:t>
            </a:fld>
            <a:endParaRPr/>
          </a:p>
        </p:txBody>
      </p:sp>
      <p:sp>
        <p:nvSpPr>
          <p:cNvPr id="137" name="Google Shape;137;p7"/>
          <p:cNvSpPr txBox="1"/>
          <p:nvPr/>
        </p:nvSpPr>
        <p:spPr>
          <a:xfrm>
            <a:off x="5398548" y="5599245"/>
            <a:ext cx="20070074" cy="2185827"/>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9600"/>
              <a:buFont typeface="Helvetica Neue"/>
              <a:buNone/>
            </a:pPr>
            <a:r>
              <a:rPr lang="en-US" sz="9600" b="1" i="0" u="none" strike="noStrike" cap="none" dirty="0">
                <a:solidFill>
                  <a:srgbClr val="006B64"/>
                </a:solidFill>
                <a:latin typeface="Helvetica Neue"/>
                <a:ea typeface="Helvetica Neue"/>
                <a:cs typeface="Helvetica Neue"/>
                <a:sym typeface="Helvetica Neue"/>
              </a:rPr>
              <a:t>, Precision, and Recall</a:t>
            </a:r>
            <a:endParaRPr dirty="0"/>
          </a:p>
        </p:txBody>
      </p:sp>
      <p:sp>
        <p:nvSpPr>
          <p:cNvPr id="2" name="Google Shape;129;p4">
            <a:extLst>
              <a:ext uri="{FF2B5EF4-FFF2-40B4-BE49-F238E27FC236}">
                <a16:creationId xmlns:a16="http://schemas.microsoft.com/office/drawing/2014/main" id="{A900CB0D-396C-CDDF-DFD8-BF48700F37FB}"/>
              </a:ext>
            </a:extLst>
          </p:cNvPr>
          <p:cNvSpPr txBox="1">
            <a:spLocks/>
          </p:cNvSpPr>
          <p:nvPr/>
        </p:nvSpPr>
        <p:spPr>
          <a:xfrm>
            <a:off x="-2661251" y="5377572"/>
            <a:ext cx="17119550" cy="2185827"/>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lgn="ctr">
              <a:buClr>
                <a:srgbClr val="006B64"/>
              </a:buClr>
              <a:buSzPts val="9600"/>
            </a:pPr>
            <a:r>
              <a:rPr lang="en-US" sz="9600" dirty="0">
                <a:solidFill>
                  <a:srgbClr val="006B64"/>
                </a:solidFill>
              </a:rPr>
              <a:t>Accuracy</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4"/>
          <p:cNvSpPr txBox="1">
            <a:spLocks noGrp="1"/>
          </p:cNvSpPr>
          <p:nvPr>
            <p:ph type="ctrTitle" idx="4294967295"/>
          </p:nvPr>
        </p:nvSpPr>
        <p:spPr>
          <a:xfrm>
            <a:off x="3632225" y="5555682"/>
            <a:ext cx="17119550" cy="2185827"/>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006B64"/>
              </a:buClr>
              <a:buSzPts val="9600"/>
              <a:buFont typeface="Helvetica Neue"/>
              <a:buNone/>
            </a:pPr>
            <a:r>
              <a:rPr lang="en-US" sz="9600" b="1" i="0" u="none" strike="noStrike" cap="none" dirty="0">
                <a:solidFill>
                  <a:srgbClr val="006B64"/>
                </a:solidFill>
                <a:latin typeface="Helvetica Neue"/>
                <a:ea typeface="Helvetica Neue"/>
                <a:cs typeface="Helvetica Neue"/>
                <a:sym typeface="Helvetica Neue"/>
              </a:rPr>
              <a:t>Missing Data</a:t>
            </a:r>
            <a:endParaRPr dirty="0"/>
          </a:p>
        </p:txBody>
      </p:sp>
      <p:sp>
        <p:nvSpPr>
          <p:cNvPr id="131" name="Google Shape;131;p4"/>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80</a:t>
            </a:fld>
            <a:endParaRPr/>
          </a:p>
        </p:txBody>
      </p:sp>
    </p:spTree>
    <p:extLst>
      <p:ext uri="{BB962C8B-B14F-4D97-AF65-F5344CB8AC3E}">
        <p14:creationId xmlns:p14="http://schemas.microsoft.com/office/powerpoint/2010/main" val="187209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5" name="Google Shape;845;p4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81</a:t>
            </a:fld>
            <a:endParaRPr/>
          </a:p>
        </p:txBody>
      </p:sp>
      <p:sp>
        <p:nvSpPr>
          <p:cNvPr id="3" name="Google Shape;852;p48">
            <a:extLst>
              <a:ext uri="{FF2B5EF4-FFF2-40B4-BE49-F238E27FC236}">
                <a16:creationId xmlns:a16="http://schemas.microsoft.com/office/drawing/2014/main" id="{42DFE3F5-3FEE-F1A9-B0B4-4CD4B283466B}"/>
              </a:ext>
            </a:extLst>
          </p:cNvPr>
          <p:cNvSpPr txBox="1"/>
          <p:nvPr/>
        </p:nvSpPr>
        <p:spPr>
          <a:xfrm>
            <a:off x="14408728" y="4549637"/>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Missing</a:t>
            </a:r>
            <a:r>
              <a:rPr lang="en-US" sz="4400" b="1" i="0" u="none" strike="noStrike" cap="none" dirty="0">
                <a:latin typeface="Helvetica Neue"/>
                <a:ea typeface="Helvetica Neue"/>
                <a:cs typeface="Helvetica Neue"/>
                <a:sym typeface="Helvetica Neue"/>
              </a:rPr>
              <a:t> completely at random</a:t>
            </a:r>
            <a:endParaRPr dirty="0"/>
          </a:p>
        </p:txBody>
      </p:sp>
      <p:sp>
        <p:nvSpPr>
          <p:cNvPr id="6" name="Google Shape;129;p4">
            <a:extLst>
              <a:ext uri="{FF2B5EF4-FFF2-40B4-BE49-F238E27FC236}">
                <a16:creationId xmlns:a16="http://schemas.microsoft.com/office/drawing/2014/main" id="{379B1E19-68F4-4A28-CA86-2438FD9E5377}"/>
              </a:ext>
            </a:extLst>
          </p:cNvPr>
          <p:cNvSpPr txBox="1">
            <a:spLocks/>
          </p:cNvSpPr>
          <p:nvPr/>
        </p:nvSpPr>
        <p:spPr>
          <a:xfrm>
            <a:off x="0" y="5765086"/>
            <a:ext cx="17119550" cy="2185827"/>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lgn="ctr">
              <a:buClr>
                <a:srgbClr val="006B64"/>
              </a:buClr>
              <a:buSzPts val="9600"/>
            </a:pPr>
            <a:r>
              <a:rPr lang="en-US" sz="9600">
                <a:solidFill>
                  <a:srgbClr val="006B64"/>
                </a:solidFill>
              </a:rPr>
              <a:t>Missing Data</a:t>
            </a:r>
            <a:endParaRPr lang="en-US" dirty="0"/>
          </a:p>
        </p:txBody>
      </p:sp>
      <p:sp>
        <p:nvSpPr>
          <p:cNvPr id="7" name="Google Shape;852;p48">
            <a:extLst>
              <a:ext uri="{FF2B5EF4-FFF2-40B4-BE49-F238E27FC236}">
                <a16:creationId xmlns:a16="http://schemas.microsoft.com/office/drawing/2014/main" id="{CAEECD78-D3C6-BF61-EAD9-F5879335187B}"/>
              </a:ext>
            </a:extLst>
          </p:cNvPr>
          <p:cNvSpPr txBox="1"/>
          <p:nvPr/>
        </p:nvSpPr>
        <p:spPr>
          <a:xfrm>
            <a:off x="14561128" y="7386218"/>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Missing</a:t>
            </a:r>
            <a:r>
              <a:rPr lang="en-US" sz="4400" b="1" i="0" u="none" strike="noStrike" cap="none" dirty="0">
                <a:latin typeface="Helvetica Neue"/>
                <a:ea typeface="Helvetica Neue"/>
                <a:cs typeface="Helvetica Neue"/>
                <a:sym typeface="Helvetica Neue"/>
              </a:rPr>
              <a:t> not at random</a:t>
            </a:r>
            <a:endParaRPr dirty="0"/>
          </a:p>
        </p:txBody>
      </p:sp>
      <p:sp>
        <p:nvSpPr>
          <p:cNvPr id="8" name="Google Shape;852;p48">
            <a:extLst>
              <a:ext uri="{FF2B5EF4-FFF2-40B4-BE49-F238E27FC236}">
                <a16:creationId xmlns:a16="http://schemas.microsoft.com/office/drawing/2014/main" id="{5B618E13-A951-0031-14FA-1A952C7517FC}"/>
              </a:ext>
            </a:extLst>
          </p:cNvPr>
          <p:cNvSpPr txBox="1"/>
          <p:nvPr/>
        </p:nvSpPr>
        <p:spPr>
          <a:xfrm>
            <a:off x="14561128" y="6003641"/>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Missing</a:t>
            </a:r>
            <a:r>
              <a:rPr lang="en-US" sz="4400" b="1" i="0" u="none" strike="noStrike" cap="none" dirty="0">
                <a:latin typeface="Helvetica Neue"/>
                <a:ea typeface="Helvetica Neue"/>
                <a:cs typeface="Helvetica Neue"/>
                <a:sym typeface="Helvetica Neue"/>
              </a:rPr>
              <a:t> at random</a:t>
            </a:r>
            <a:endParaRPr dirty="0"/>
          </a:p>
        </p:txBody>
      </p:sp>
    </p:spTree>
    <p:extLst>
      <p:ext uri="{BB962C8B-B14F-4D97-AF65-F5344CB8AC3E}">
        <p14:creationId xmlns:p14="http://schemas.microsoft.com/office/powerpoint/2010/main" val="10888792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5" name="Google Shape;845;p4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82</a:t>
            </a:fld>
            <a:endParaRPr/>
          </a:p>
        </p:txBody>
      </p:sp>
      <p:sp>
        <p:nvSpPr>
          <p:cNvPr id="3" name="Google Shape;852;p48">
            <a:extLst>
              <a:ext uri="{FF2B5EF4-FFF2-40B4-BE49-F238E27FC236}">
                <a16:creationId xmlns:a16="http://schemas.microsoft.com/office/drawing/2014/main" id="{42DFE3F5-3FEE-F1A9-B0B4-4CD4B283466B}"/>
              </a:ext>
            </a:extLst>
          </p:cNvPr>
          <p:cNvSpPr txBox="1"/>
          <p:nvPr/>
        </p:nvSpPr>
        <p:spPr>
          <a:xfrm>
            <a:off x="14408728" y="4549637"/>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remove</a:t>
            </a:r>
            <a:endParaRPr dirty="0"/>
          </a:p>
        </p:txBody>
      </p:sp>
      <p:sp>
        <p:nvSpPr>
          <p:cNvPr id="6" name="Google Shape;129;p4">
            <a:extLst>
              <a:ext uri="{FF2B5EF4-FFF2-40B4-BE49-F238E27FC236}">
                <a16:creationId xmlns:a16="http://schemas.microsoft.com/office/drawing/2014/main" id="{379B1E19-68F4-4A28-CA86-2438FD9E5377}"/>
              </a:ext>
            </a:extLst>
          </p:cNvPr>
          <p:cNvSpPr txBox="1">
            <a:spLocks/>
          </p:cNvSpPr>
          <p:nvPr/>
        </p:nvSpPr>
        <p:spPr>
          <a:xfrm>
            <a:off x="0" y="5765086"/>
            <a:ext cx="17119550" cy="2185827"/>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lgn="ctr">
              <a:buClr>
                <a:srgbClr val="006B64"/>
              </a:buClr>
              <a:buSzPts val="9600"/>
            </a:pPr>
            <a:r>
              <a:rPr lang="en-US" sz="9600">
                <a:solidFill>
                  <a:srgbClr val="006B64"/>
                </a:solidFill>
              </a:rPr>
              <a:t>Missing Data</a:t>
            </a:r>
            <a:endParaRPr lang="en-US" dirty="0"/>
          </a:p>
        </p:txBody>
      </p:sp>
      <p:sp>
        <p:nvSpPr>
          <p:cNvPr id="7" name="Google Shape;852;p48">
            <a:extLst>
              <a:ext uri="{FF2B5EF4-FFF2-40B4-BE49-F238E27FC236}">
                <a16:creationId xmlns:a16="http://schemas.microsoft.com/office/drawing/2014/main" id="{CAEECD78-D3C6-BF61-EAD9-F5879335187B}"/>
              </a:ext>
            </a:extLst>
          </p:cNvPr>
          <p:cNvSpPr txBox="1"/>
          <p:nvPr/>
        </p:nvSpPr>
        <p:spPr>
          <a:xfrm>
            <a:off x="14408728" y="7950913"/>
            <a:ext cx="9194762" cy="2540183"/>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Regression</a:t>
            </a:r>
          </a:p>
          <a:p>
            <a:pPr marL="0" marR="0" lvl="0" indent="0" algn="ctr" rtl="0">
              <a:lnSpc>
                <a:spcPct val="120000"/>
              </a:lnSpc>
              <a:spcBef>
                <a:spcPts val="0"/>
              </a:spcBef>
              <a:spcAft>
                <a:spcPts val="0"/>
              </a:spcAft>
              <a:buClr>
                <a:srgbClr val="000000"/>
              </a:buClr>
              <a:buSzPts val="4400"/>
              <a:buFont typeface="Helvetica Neue"/>
              <a:buNone/>
            </a:pPr>
            <a:endParaRPr lang="en-US" sz="4400" dirty="0">
              <a:latin typeface="Helvetica Neue"/>
              <a:ea typeface="Helvetica Neue"/>
              <a:cs typeface="Helvetica Neue"/>
              <a:sym typeface="Helvetica Neue"/>
            </a:endParaRPr>
          </a:p>
          <a:p>
            <a:pPr marL="0" marR="0" lvl="0" indent="0" algn="ctr" rtl="0">
              <a:lnSpc>
                <a:spcPct val="120000"/>
              </a:lnSpc>
              <a:spcBef>
                <a:spcPts val="0"/>
              </a:spcBef>
              <a:spcAft>
                <a:spcPts val="0"/>
              </a:spcAft>
              <a:buClr>
                <a:srgbClr val="000000"/>
              </a:buClr>
              <a:buSzPts val="4400"/>
              <a:buFont typeface="Helvetica Neue"/>
              <a:buNone/>
            </a:pPr>
            <a:r>
              <a:rPr lang="en-US" sz="4400" dirty="0">
                <a:latin typeface="Helvetica Neue"/>
                <a:ea typeface="Helvetica Neue"/>
                <a:cs typeface="Helvetica Neue"/>
                <a:sym typeface="Helvetica Neue"/>
              </a:rPr>
              <a:t>KNN</a:t>
            </a:r>
            <a:endParaRPr dirty="0"/>
          </a:p>
        </p:txBody>
      </p:sp>
      <p:sp>
        <p:nvSpPr>
          <p:cNvPr id="8" name="Google Shape;852;p48">
            <a:extLst>
              <a:ext uri="{FF2B5EF4-FFF2-40B4-BE49-F238E27FC236}">
                <a16:creationId xmlns:a16="http://schemas.microsoft.com/office/drawing/2014/main" id="{5B618E13-A951-0031-14FA-1A952C7517FC}"/>
              </a:ext>
            </a:extLst>
          </p:cNvPr>
          <p:cNvSpPr txBox="1"/>
          <p:nvPr/>
        </p:nvSpPr>
        <p:spPr>
          <a:xfrm>
            <a:off x="14561128" y="6003641"/>
            <a:ext cx="9194762" cy="915122"/>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i="0" u="none" strike="noStrike" cap="none" dirty="0">
                <a:latin typeface="Helvetica Neue"/>
                <a:ea typeface="Helvetica Neue"/>
                <a:cs typeface="Helvetica Neue"/>
                <a:sym typeface="Helvetica Neue"/>
              </a:rPr>
              <a:t>Use mean/most often</a:t>
            </a:r>
            <a:endParaRPr dirty="0"/>
          </a:p>
        </p:txBody>
      </p:sp>
    </p:spTree>
    <p:extLst>
      <p:ext uri="{BB962C8B-B14F-4D97-AF65-F5344CB8AC3E}">
        <p14:creationId xmlns:p14="http://schemas.microsoft.com/office/powerpoint/2010/main" val="35625131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0D36B4-2631-0E5D-1407-3455E3C6DF55}"/>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1678FA7F-678F-B873-8D58-8F7923EC3911}"/>
              </a:ext>
            </a:extLst>
          </p:cNvPr>
          <p:cNvSpPr>
            <a:spLocks noGrp="1"/>
          </p:cNvSpPr>
          <p:nvPr>
            <p:ph type="body" idx="1"/>
          </p:nvPr>
        </p:nvSpPr>
        <p:spPr/>
        <p:txBody>
          <a:bodyPr/>
          <a:lstStyle/>
          <a:p>
            <a:endParaRPr lang="en-US"/>
          </a:p>
        </p:txBody>
      </p:sp>
      <p:sp>
        <p:nvSpPr>
          <p:cNvPr id="10" name="Text Placeholder 9">
            <a:extLst>
              <a:ext uri="{FF2B5EF4-FFF2-40B4-BE49-F238E27FC236}">
                <a16:creationId xmlns:a16="http://schemas.microsoft.com/office/drawing/2014/main" id="{885FE41F-FB95-E0E2-5FED-1CC5DCECCEAA}"/>
              </a:ext>
            </a:extLst>
          </p:cNvPr>
          <p:cNvSpPr>
            <a:spLocks noGrp="1"/>
          </p:cNvSpPr>
          <p:nvPr>
            <p:ph type="body" idx="2"/>
          </p:nvPr>
        </p:nvSpPr>
        <p:spPr/>
        <p:txBody>
          <a:bodyPr/>
          <a:lstStyle/>
          <a:p>
            <a:pPr marL="88011" indent="0">
              <a:buNone/>
            </a:pPr>
            <a:r>
              <a:rPr lang="en-US" b="1" dirty="0"/>
              <a:t>Which of the following methods can be used to balance an imbalanced dataset?</a:t>
            </a:r>
            <a:r>
              <a:rPr lang="en-US" dirty="0"/>
              <a:t> </a:t>
            </a:r>
          </a:p>
          <a:p>
            <a:pPr marL="88011" indent="0">
              <a:buNone/>
            </a:pPr>
            <a:r>
              <a:rPr lang="en-US" dirty="0"/>
              <a:t>a) Standardization</a:t>
            </a:r>
            <a:br>
              <a:rPr lang="en-US" dirty="0"/>
            </a:br>
            <a:r>
              <a:rPr lang="en-US" dirty="0"/>
              <a:t>b) Data augmentation</a:t>
            </a:r>
            <a:br>
              <a:rPr lang="en-US" dirty="0"/>
            </a:br>
            <a:r>
              <a:rPr lang="en-US" dirty="0"/>
              <a:t>c) Cross-validation</a:t>
            </a:r>
            <a:br>
              <a:rPr lang="en-US" dirty="0"/>
            </a:br>
            <a:r>
              <a:rPr lang="en-US" dirty="0"/>
              <a:t>d) Feature selection</a:t>
            </a:r>
          </a:p>
        </p:txBody>
      </p:sp>
    </p:spTree>
    <p:extLst>
      <p:ext uri="{BB962C8B-B14F-4D97-AF65-F5344CB8AC3E}">
        <p14:creationId xmlns:p14="http://schemas.microsoft.com/office/powerpoint/2010/main" val="1892811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2E3D-8393-FBD1-63CF-AE8ADEC0A0D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75F7BF7-0E35-488D-1999-3746271D68E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7537046E-0936-C778-0BAE-2DAF92C82154}"/>
              </a:ext>
            </a:extLst>
          </p:cNvPr>
          <p:cNvSpPr>
            <a:spLocks noGrp="1"/>
          </p:cNvSpPr>
          <p:nvPr>
            <p:ph type="body" idx="2"/>
          </p:nvPr>
        </p:nvSpPr>
        <p:spPr/>
        <p:txBody>
          <a:bodyPr/>
          <a:lstStyle/>
          <a:p>
            <a:pPr marL="88011" indent="0">
              <a:buNone/>
            </a:pPr>
            <a:r>
              <a:rPr lang="en-US" b="1" dirty="0"/>
              <a:t>What does data normalization aim to achieve in a dataset?</a:t>
            </a:r>
            <a:r>
              <a:rPr lang="en-US" dirty="0"/>
              <a:t> </a:t>
            </a:r>
          </a:p>
          <a:p>
            <a:pPr marL="88011" indent="0">
              <a:buNone/>
            </a:pPr>
            <a:r>
              <a:rPr lang="en-US" dirty="0"/>
              <a:t>a) To increase the dataset size</a:t>
            </a:r>
            <a:br>
              <a:rPr lang="en-US" dirty="0"/>
            </a:br>
            <a:r>
              <a:rPr lang="en-US" dirty="0"/>
              <a:t>b) To adjust the values to a common scale without distorting differences in the ranges of values</a:t>
            </a:r>
            <a:br>
              <a:rPr lang="en-US" dirty="0"/>
            </a:br>
            <a:r>
              <a:rPr lang="en-US" dirty="0"/>
              <a:t>c) To encode categorical variables</a:t>
            </a:r>
            <a:br>
              <a:rPr lang="en-US" dirty="0"/>
            </a:br>
            <a:r>
              <a:rPr lang="en-US" dirty="0"/>
              <a:t>d) To remove outliers from the data</a:t>
            </a:r>
          </a:p>
        </p:txBody>
      </p:sp>
    </p:spTree>
    <p:extLst>
      <p:ext uri="{BB962C8B-B14F-4D97-AF65-F5344CB8AC3E}">
        <p14:creationId xmlns:p14="http://schemas.microsoft.com/office/powerpoint/2010/main" val="40613482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70FCB-C6A7-7469-CC9C-32CA630CDE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B83C352-884E-9086-E4E2-1CC091EEC95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7A436F5-CF53-6A86-93A8-97D904C76A80}"/>
              </a:ext>
            </a:extLst>
          </p:cNvPr>
          <p:cNvSpPr>
            <a:spLocks noGrp="1"/>
          </p:cNvSpPr>
          <p:nvPr>
            <p:ph type="body" idx="2"/>
          </p:nvPr>
        </p:nvSpPr>
        <p:spPr/>
        <p:txBody>
          <a:bodyPr/>
          <a:lstStyle/>
          <a:p>
            <a:pPr marL="88011" indent="0">
              <a:buNone/>
            </a:pPr>
            <a:r>
              <a:rPr lang="en-US" b="1" dirty="0"/>
              <a:t>Why is high-quality data important in machine learning?</a:t>
            </a:r>
            <a:r>
              <a:rPr lang="en-US" dirty="0"/>
              <a:t> </a:t>
            </a:r>
          </a:p>
          <a:p>
            <a:pPr marL="88011" indent="0">
              <a:buNone/>
            </a:pPr>
            <a:r>
              <a:rPr lang="en-US" dirty="0"/>
              <a:t>a) It reduces the need for model evaluation</a:t>
            </a:r>
            <a:br>
              <a:rPr lang="en-US" dirty="0"/>
            </a:br>
            <a:r>
              <a:rPr lang="en-US" dirty="0"/>
              <a:t>b) It ensures the model performs well only on the training data</a:t>
            </a:r>
            <a:br>
              <a:rPr lang="en-US" dirty="0"/>
            </a:br>
            <a:r>
              <a:rPr lang="en-US" dirty="0"/>
              <a:t>c) It reduces noise and potential errors, leading to better model performance</a:t>
            </a:r>
            <a:br>
              <a:rPr lang="en-US" dirty="0"/>
            </a:br>
            <a:r>
              <a:rPr lang="en-US" dirty="0"/>
              <a:t>d) It increases the complexity of the model</a:t>
            </a:r>
          </a:p>
        </p:txBody>
      </p:sp>
    </p:spTree>
    <p:extLst>
      <p:ext uri="{BB962C8B-B14F-4D97-AF65-F5344CB8AC3E}">
        <p14:creationId xmlns:p14="http://schemas.microsoft.com/office/powerpoint/2010/main" val="17738479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EB9D-042C-FD2F-2325-20B8B2E9FB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A94DE4D-A9BC-AB10-9F7F-94636E764A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AFB1D5F-9ACC-B118-9F2D-E0B550210956}"/>
              </a:ext>
            </a:extLst>
          </p:cNvPr>
          <p:cNvSpPr>
            <a:spLocks noGrp="1"/>
          </p:cNvSpPr>
          <p:nvPr>
            <p:ph type="body" idx="2"/>
          </p:nvPr>
        </p:nvSpPr>
        <p:spPr/>
        <p:txBody>
          <a:bodyPr/>
          <a:lstStyle/>
          <a:p>
            <a:pPr marL="88011" indent="0">
              <a:buNone/>
            </a:pPr>
            <a:r>
              <a:rPr lang="en-US" b="1" dirty="0"/>
              <a:t>In the context of machine learning, what is one way to handle missing data to maintain high data quality?</a:t>
            </a:r>
            <a:r>
              <a:rPr lang="en-US" dirty="0"/>
              <a:t> </a:t>
            </a:r>
          </a:p>
          <a:p>
            <a:pPr marL="88011" indent="0">
              <a:buNone/>
            </a:pPr>
            <a:r>
              <a:rPr lang="en-US" dirty="0"/>
              <a:t>a) Increase the size of the dataset</a:t>
            </a:r>
            <a:br>
              <a:rPr lang="en-US" dirty="0"/>
            </a:br>
            <a:r>
              <a:rPr lang="en-US" dirty="0"/>
              <a:t>b) Remove all features with any missing values</a:t>
            </a:r>
            <a:br>
              <a:rPr lang="en-US" dirty="0"/>
            </a:br>
            <a:r>
              <a:rPr lang="en-US" dirty="0"/>
              <a:t>c) Use imputation methods to fill in the missing values</a:t>
            </a:r>
            <a:br>
              <a:rPr lang="en-US" dirty="0"/>
            </a:br>
            <a:r>
              <a:rPr lang="en-US" dirty="0"/>
              <a:t>d) Ignore the missing values and proceed with training</a:t>
            </a:r>
          </a:p>
        </p:txBody>
      </p:sp>
    </p:spTree>
    <p:extLst>
      <p:ext uri="{BB962C8B-B14F-4D97-AF65-F5344CB8AC3E}">
        <p14:creationId xmlns:p14="http://schemas.microsoft.com/office/powerpoint/2010/main" val="8716245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4810-417C-0859-1DEF-58E21564B0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AB0F27F-C1B7-6938-5F4D-B08AAE03641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F2F5FCB-CB48-1261-100D-4358546A6ECA}"/>
              </a:ext>
            </a:extLst>
          </p:cNvPr>
          <p:cNvSpPr>
            <a:spLocks noGrp="1"/>
          </p:cNvSpPr>
          <p:nvPr>
            <p:ph type="body" idx="2"/>
          </p:nvPr>
        </p:nvSpPr>
        <p:spPr/>
        <p:txBody>
          <a:bodyPr/>
          <a:lstStyle/>
          <a:p>
            <a:endParaRPr lang="en-US" b="1" dirty="0"/>
          </a:p>
          <a:p>
            <a:pPr marL="88011" indent="0">
              <a:buNone/>
            </a:pPr>
            <a:r>
              <a:rPr lang="en-US" b="1" dirty="0"/>
              <a:t>Why is having more data generally beneficial for a machine learning model?</a:t>
            </a:r>
            <a:r>
              <a:rPr lang="en-US" dirty="0"/>
              <a:t> </a:t>
            </a:r>
          </a:p>
          <a:p>
            <a:pPr marL="88011" indent="0">
              <a:buNone/>
            </a:pPr>
            <a:r>
              <a:rPr lang="en-US" dirty="0"/>
              <a:t>a) It always increases the model's complexity</a:t>
            </a:r>
            <a:br>
              <a:rPr lang="en-US" dirty="0"/>
            </a:br>
            <a:r>
              <a:rPr lang="en-US" dirty="0"/>
              <a:t>b) It reduces the risk of overfitting</a:t>
            </a:r>
            <a:br>
              <a:rPr lang="en-US" dirty="0"/>
            </a:br>
            <a:r>
              <a:rPr lang="en-US" dirty="0"/>
              <a:t>c) It allows the model to learn better patterns and generalize well</a:t>
            </a:r>
            <a:br>
              <a:rPr lang="en-US" dirty="0"/>
            </a:br>
            <a:r>
              <a:rPr lang="en-US" dirty="0"/>
              <a:t>d) It makes the training process faster</a:t>
            </a:r>
          </a:p>
          <a:p>
            <a:pPr marL="88011" indent="0">
              <a:buNone/>
            </a:pPr>
            <a:endParaRPr lang="en-US" dirty="0"/>
          </a:p>
        </p:txBody>
      </p:sp>
    </p:spTree>
    <p:extLst>
      <p:ext uri="{BB962C8B-B14F-4D97-AF65-F5344CB8AC3E}">
        <p14:creationId xmlns:p14="http://schemas.microsoft.com/office/powerpoint/2010/main" val="422042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1861"/>
        <p:cNvGrpSpPr/>
        <p:nvPr/>
      </p:nvGrpSpPr>
      <p:grpSpPr>
        <a:xfrm>
          <a:off x="0" y="0"/>
          <a:ext cx="0" cy="0"/>
          <a:chOff x="0" y="0"/>
          <a:chExt cx="0" cy="0"/>
        </a:xfrm>
      </p:grpSpPr>
      <p:sp>
        <p:nvSpPr>
          <p:cNvPr id="1862" name="Google Shape;1862;p87"/>
          <p:cNvSpPr txBox="1"/>
          <p:nvPr/>
        </p:nvSpPr>
        <p:spPr>
          <a:xfrm>
            <a:off x="8550950" y="10145900"/>
            <a:ext cx="7269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EF7001"/>
              </a:buClr>
              <a:buSzPts val="4400"/>
              <a:buFont typeface="Helvetica Neue"/>
              <a:buNone/>
            </a:pPr>
            <a:r>
              <a:rPr lang="en-US" sz="4400" b="1" i="0" u="none" strike="noStrike" cap="none">
                <a:solidFill>
                  <a:srgbClr val="EF7001"/>
                </a:solidFill>
                <a:latin typeface="Helvetica Neue"/>
                <a:ea typeface="Helvetica Neue"/>
                <a:cs typeface="Helvetica Neue"/>
                <a:sym typeface="Helvetica Neue"/>
              </a:rPr>
              <a:t>let’s clean some data!</a:t>
            </a:r>
            <a:endParaRPr/>
          </a:p>
        </p:txBody>
      </p:sp>
      <p:sp>
        <p:nvSpPr>
          <p:cNvPr id="1863" name="Google Shape;1863;p8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88</a:t>
            </a:fld>
            <a:endParaRPr/>
          </a:p>
        </p:txBody>
      </p:sp>
      <p:sp>
        <p:nvSpPr>
          <p:cNvPr id="1864" name="Google Shape;1864;p87"/>
          <p:cNvSpPr txBox="1"/>
          <p:nvPr/>
        </p:nvSpPr>
        <p:spPr>
          <a:xfrm>
            <a:off x="15767000" y="6472400"/>
            <a:ext cx="4391100" cy="771300"/>
          </a:xfrm>
          <a:prstGeom prst="rect">
            <a:avLst/>
          </a:prstGeom>
          <a:noFill/>
          <a:ln>
            <a:noFill/>
          </a:ln>
        </p:spPr>
        <p:txBody>
          <a:bodyPr spcFirstLastPara="1" wrap="square" lIns="50800" tIns="50800" rIns="50800" bIns="50800" anchor="ctr" anchorCtr="0">
            <a:normAutofit fontScale="92500" lnSpcReduction="10000"/>
          </a:bodyPr>
          <a:lstStyle/>
          <a:p>
            <a:pPr marL="0" marR="0" lvl="0" indent="0" algn="ctr" rtl="0">
              <a:lnSpc>
                <a:spcPct val="120000"/>
              </a:lnSpc>
              <a:spcBef>
                <a:spcPts val="0"/>
              </a:spcBef>
              <a:spcAft>
                <a:spcPts val="0"/>
              </a:spcAft>
              <a:buClr>
                <a:srgbClr val="D5D5D5"/>
              </a:buClr>
              <a:buSzPts val="4268"/>
              <a:buFont typeface="Helvetica Neue"/>
              <a:buNone/>
            </a:pPr>
            <a:r>
              <a:rPr lang="en-US" sz="4268" b="1" i="0" u="none" strike="noStrike" cap="none">
                <a:latin typeface="Helvetica Neue"/>
                <a:ea typeface="Helvetica Neue"/>
                <a:cs typeface="Helvetica Neue"/>
                <a:sym typeface="Helvetica Neue"/>
              </a:rPr>
              <a:t>normalized</a:t>
            </a:r>
            <a:r>
              <a:rPr lang="en-US" sz="4268" b="0" i="0" u="none" strike="noStrike" cap="none">
                <a:latin typeface="Helvetica Neue"/>
                <a:ea typeface="Helvetica Neue"/>
                <a:cs typeface="Helvetica Neue"/>
                <a:sym typeface="Helvetica Neue"/>
              </a:rPr>
              <a:t> data</a:t>
            </a:r>
            <a:endParaRPr/>
          </a:p>
        </p:txBody>
      </p:sp>
      <p:sp>
        <p:nvSpPr>
          <p:cNvPr id="1865" name="Google Shape;1865;p87"/>
          <p:cNvSpPr txBox="1"/>
          <p:nvPr/>
        </p:nvSpPr>
        <p:spPr>
          <a:xfrm>
            <a:off x="4101975" y="6472400"/>
            <a:ext cx="28176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000000"/>
              </a:buClr>
              <a:buSzPts val="4400"/>
              <a:buFont typeface="Helvetica Neue"/>
              <a:buNone/>
            </a:pPr>
            <a:r>
              <a:rPr lang="en-US" sz="4400" b="1" i="0" u="none" strike="noStrike" cap="none">
                <a:latin typeface="Helvetica Neue"/>
                <a:ea typeface="Helvetica Neue"/>
                <a:cs typeface="Helvetica Neue"/>
                <a:sym typeface="Helvetica Neue"/>
              </a:rPr>
              <a:t>more</a:t>
            </a:r>
            <a:r>
              <a:rPr lang="en-US" sz="4400" b="0" i="0" u="none" strike="noStrike" cap="none">
                <a:latin typeface="Helvetica Neue"/>
                <a:ea typeface="Helvetica Neue"/>
                <a:cs typeface="Helvetica Neue"/>
                <a:sym typeface="Helvetica Neue"/>
              </a:rPr>
              <a:t> data</a:t>
            </a:r>
            <a:endParaRPr/>
          </a:p>
        </p:txBody>
      </p:sp>
      <p:sp>
        <p:nvSpPr>
          <p:cNvPr id="1866" name="Google Shape;1866;p87"/>
          <p:cNvSpPr txBox="1"/>
          <p:nvPr/>
        </p:nvSpPr>
        <p:spPr>
          <a:xfrm>
            <a:off x="9239924" y="6472400"/>
            <a:ext cx="4104000" cy="780000"/>
          </a:xfrm>
          <a:prstGeom prst="rect">
            <a:avLst/>
          </a:prstGeom>
          <a:noFill/>
          <a:ln>
            <a:noFill/>
          </a:ln>
        </p:spPr>
        <p:txBody>
          <a:bodyPr spcFirstLastPara="1" wrap="square" lIns="50800" tIns="50800" rIns="50800" bIns="50800" anchor="ctr" anchorCtr="0">
            <a:spAutoFit/>
          </a:bodyPr>
          <a:lstStyle/>
          <a:p>
            <a:pPr marL="0" marR="0" lvl="0" indent="0" algn="ctr" rtl="0">
              <a:lnSpc>
                <a:spcPct val="120000"/>
              </a:lnSpc>
              <a:spcBef>
                <a:spcPts val="0"/>
              </a:spcBef>
              <a:spcAft>
                <a:spcPts val="0"/>
              </a:spcAft>
              <a:buClr>
                <a:srgbClr val="D5D5D5"/>
              </a:buClr>
              <a:buSzPts val="4400"/>
              <a:buFont typeface="Helvetica Neue"/>
              <a:buNone/>
            </a:pPr>
            <a:r>
              <a:rPr lang="en-US" sz="4400" b="1" i="0" u="none" strike="noStrike" cap="none">
                <a:latin typeface="Helvetica Neue"/>
                <a:ea typeface="Helvetica Neue"/>
                <a:cs typeface="Helvetica Neue"/>
                <a:sym typeface="Helvetica Neue"/>
              </a:rPr>
              <a:t>balanced</a:t>
            </a:r>
            <a:r>
              <a:rPr lang="en-US" sz="4400" b="0" i="0" u="none" strike="noStrike" cap="none">
                <a:latin typeface="Helvetica Neue"/>
                <a:ea typeface="Helvetica Neue"/>
                <a:cs typeface="Helvetica Neue"/>
                <a:sym typeface="Helvetica Neue"/>
              </a:rPr>
              <a:t> data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52" name="Google Shape;152;p8"/>
          <p:cNvSpPr txBox="1"/>
          <p:nvPr/>
        </p:nvSpPr>
        <p:spPr>
          <a:xfrm>
            <a:off x="10563593" y="9121621"/>
            <a:ext cx="3256814" cy="57317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100"/>
              <a:buFont typeface="Helvetica Neue"/>
              <a:buNone/>
            </a:pPr>
            <a:r>
              <a:rPr lang="en-US" sz="3100" b="0" i="0" u="none" strike="noStrike" cap="none">
                <a:solidFill>
                  <a:srgbClr val="000000"/>
                </a:solidFill>
                <a:latin typeface="Helvetica Neue"/>
                <a:ea typeface="Helvetica Neue"/>
                <a:cs typeface="Helvetica Neue"/>
                <a:sym typeface="Helvetica Neue"/>
              </a:rPr>
              <a:t>“Selection space”</a:t>
            </a:r>
            <a:endParaRPr/>
          </a:p>
        </p:txBody>
      </p:sp>
      <p:sp>
        <p:nvSpPr>
          <p:cNvPr id="153" name="Google Shape;153;p8"/>
          <p:cNvSpPr txBox="1">
            <a:spLocks noGrp="1"/>
          </p:cNvSpPr>
          <p:nvPr>
            <p:ph type="sldNum" idx="12"/>
          </p:nvPr>
        </p:nvSpPr>
        <p:spPr>
          <a:xfrm>
            <a:off x="12065050"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000000"/>
              </a:buClr>
              <a:buSzPts val="1800"/>
              <a:buFont typeface="Helvetica Neue"/>
              <a:buNone/>
            </a:pPr>
            <a:fld id="{00000000-1234-1234-1234-123412341234}" type="slidenum">
              <a:rPr lang="en-US" sz="1800">
                <a:solidFill>
                  <a:srgbClr val="000000"/>
                </a:solidFill>
              </a:rPr>
              <a:t>9</a:t>
            </a:fld>
            <a:endParaRPr/>
          </a:p>
        </p:txBody>
      </p:sp>
      <p:sp>
        <p:nvSpPr>
          <p:cNvPr id="2" name="Rectangle 1">
            <a:extLst>
              <a:ext uri="{FF2B5EF4-FFF2-40B4-BE49-F238E27FC236}">
                <a16:creationId xmlns:a16="http://schemas.microsoft.com/office/drawing/2014/main" id="{3843E5ED-4137-8A34-9E5C-054D5265DAFE}"/>
              </a:ext>
            </a:extLst>
          </p:cNvPr>
          <p:cNvSpPr/>
          <p:nvPr/>
        </p:nvSpPr>
        <p:spPr>
          <a:xfrm>
            <a:off x="9394166" y="2469600"/>
            <a:ext cx="5595668" cy="629702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206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722</TotalTime>
  <Words>5539</Words>
  <Application>Microsoft Macintosh PowerPoint</Application>
  <PresentationFormat>Custom</PresentationFormat>
  <Paragraphs>699</Paragraphs>
  <Slides>88</Slides>
  <Notes>84</Notes>
  <HiddenSlides>22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88</vt:i4>
      </vt:variant>
    </vt:vector>
  </HeadingPairs>
  <TitlesOfParts>
    <vt:vector size="92" baseType="lpstr">
      <vt:lpstr>Helvetica Neue</vt:lpstr>
      <vt:lpstr>Arial</vt:lpstr>
      <vt:lpstr>Comic Sans MS</vt:lpstr>
      <vt:lpstr>21_BasicWhite</vt:lpstr>
      <vt:lpstr>AIBridge</vt:lpstr>
      <vt:lpstr>Let’s talk about the last lab!</vt:lpstr>
      <vt:lpstr>What circumstances made the model fit better?</vt:lpstr>
      <vt:lpstr>Accuracy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think about logistic functions!</vt:lpstr>
      <vt:lpstr>Let’s think about logistic functions!</vt:lpstr>
      <vt:lpstr>Let’s think about logistic functions!</vt:lpstr>
      <vt:lpstr>Let’s think about logistic functions!</vt:lpstr>
      <vt:lpstr>Let’s think about logistic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AIBridge</dc:title>
  <cp:lastModifiedBy>Xin Liu</cp:lastModifiedBy>
  <cp:revision>24</cp:revision>
  <dcterms:modified xsi:type="dcterms:W3CDTF">2024-06-19T15:54:58Z</dcterms:modified>
</cp:coreProperties>
</file>